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handoutMasterIdLst>
    <p:handoutMasterId r:id="rId48"/>
  </p:handoutMasterIdLst>
  <p:sldIdLst>
    <p:sldId id="256" r:id="rId2"/>
    <p:sldId id="266" r:id="rId3"/>
    <p:sldId id="257" r:id="rId4"/>
    <p:sldId id="258" r:id="rId5"/>
    <p:sldId id="259" r:id="rId6"/>
    <p:sldId id="260" r:id="rId7"/>
    <p:sldId id="261" r:id="rId8"/>
    <p:sldId id="290" r:id="rId9"/>
    <p:sldId id="262" r:id="rId10"/>
    <p:sldId id="263" r:id="rId11"/>
    <p:sldId id="264" r:id="rId12"/>
    <p:sldId id="265" r:id="rId13"/>
    <p:sldId id="278" r:id="rId14"/>
    <p:sldId id="279" r:id="rId15"/>
    <p:sldId id="297" r:id="rId16"/>
    <p:sldId id="298" r:id="rId17"/>
    <p:sldId id="295" r:id="rId18"/>
    <p:sldId id="299" r:id="rId19"/>
    <p:sldId id="300" r:id="rId20"/>
    <p:sldId id="301" r:id="rId21"/>
    <p:sldId id="296" r:id="rId22"/>
    <p:sldId id="267" r:id="rId23"/>
    <p:sldId id="283" r:id="rId24"/>
    <p:sldId id="291" r:id="rId25"/>
    <p:sldId id="268" r:id="rId26"/>
    <p:sldId id="269" r:id="rId27"/>
    <p:sldId id="270" r:id="rId28"/>
    <p:sldId id="271" r:id="rId29"/>
    <p:sldId id="272" r:id="rId30"/>
    <p:sldId id="294" r:id="rId31"/>
    <p:sldId id="273" r:id="rId32"/>
    <p:sldId id="274" r:id="rId33"/>
    <p:sldId id="275" r:id="rId34"/>
    <p:sldId id="285" r:id="rId35"/>
    <p:sldId id="280" r:id="rId36"/>
    <p:sldId id="286" r:id="rId37"/>
    <p:sldId id="282" r:id="rId38"/>
    <p:sldId id="276" r:id="rId39"/>
    <p:sldId id="277" r:id="rId40"/>
    <p:sldId id="287" r:id="rId41"/>
    <p:sldId id="289" r:id="rId42"/>
    <p:sldId id="288" r:id="rId43"/>
    <p:sldId id="284" r:id="rId44"/>
    <p:sldId id="292" r:id="rId45"/>
    <p:sldId id="293" r:id="rId4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667FD7-DA7F-4983-89A9-EDE6DA47057D}" v="115" dt="2018-09-18T22:05:26.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hyperlink" Target="mailto:CorpsMail@michigan.gov" TargetMode="External"/><Relationship Id="rId7" Type="http://schemas.openxmlformats.org/officeDocument/2006/relationships/image" Target="../media/image22.svg"/><Relationship Id="rId2" Type="http://schemas.openxmlformats.org/officeDocument/2006/relationships/hyperlink" Target="http://www.michigan.gov/lara/0,4601,7-154-35299_61343-139996--,00.html" TargetMode="External"/><Relationship Id="rId1" Type="http://schemas.openxmlformats.org/officeDocument/2006/relationships/hyperlink" Target="http://w1.lara.state.mi.us/businessentitysearch/" TargetMode="Externa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diagrams/_rels/data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hyperlink" Target="https://www.irs.gov/charities-non-profits/tax-exempt-organization-search" TargetMode="External"/><Relationship Id="rId5" Type="http://schemas.openxmlformats.org/officeDocument/2006/relationships/image" Target="../media/image26.svg"/><Relationship Id="rId4" Type="http://schemas.openxmlformats.org/officeDocument/2006/relationships/image" Target="../media/image25.png"/></Relationships>
</file>

<file path=ppt/diagrams/_rels/data5.xml.rels><?xml version="1.0" encoding="UTF-8" standalone="yes"?>
<Relationships xmlns="http://schemas.openxmlformats.org/package/2006/relationships"><Relationship Id="rId1" Type="http://schemas.openxmlformats.org/officeDocument/2006/relationships/hyperlink" Target="https://www.irs.gov/pub/irs-pdf/f990t.pdf"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hyperlink" Target="http://w1.lara.state.mi.us/businessentitysearch/" TargetMode="External"/><Relationship Id="rId7" Type="http://schemas.openxmlformats.org/officeDocument/2006/relationships/hyperlink" Target="mailto:CorpsMail@michigan.gov" TargetMode="External"/><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hyperlink" Target="http://www.michigan.gov/lara/0,4601,7-154-35299_61343-139996--,00.html" TargetMode="External"/><Relationship Id="rId5" Type="http://schemas.openxmlformats.org/officeDocument/2006/relationships/image" Target="../media/image22.svg"/><Relationship Id="rId4"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3" Type="http://schemas.openxmlformats.org/officeDocument/2006/relationships/hyperlink" Target="https://www.irs.gov/charities-non-profits/tax-exempt-organization-search" TargetMode="External"/><Relationship Id="rId2" Type="http://schemas.openxmlformats.org/officeDocument/2006/relationships/image" Target="../media/image24.svg"/><Relationship Id="rId1"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5.png"/></Relationships>
</file>

<file path=ppt/diagrams/_rels/drawing5.xml.rels><?xml version="1.0" encoding="UTF-8" standalone="yes"?>
<Relationships xmlns="http://schemas.openxmlformats.org/package/2006/relationships"><Relationship Id="rId1" Type="http://schemas.openxmlformats.org/officeDocument/2006/relationships/hyperlink" Target="https://www.irs.gov/pub/irs-pdf/f990t.pdf"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36845D-2D28-4FDB-97FE-ACA44AD9C715}" type="doc">
      <dgm:prSet loTypeId="urn:microsoft.com/office/officeart/2018/5/layout/CenteredIconLabelDescriptionList" loCatId="icon" qsTypeId="urn:microsoft.com/office/officeart/2005/8/quickstyle/simple4" qsCatId="simple" csTypeId="urn:microsoft.com/office/officeart/2018/5/colors/Iconchunking_neutralbg_accent6_2" csCatId="accent6" phldr="1"/>
      <dgm:spPr/>
      <dgm:t>
        <a:bodyPr/>
        <a:lstStyle/>
        <a:p>
          <a:endParaRPr lang="en-US"/>
        </a:p>
      </dgm:t>
    </dgm:pt>
    <dgm:pt modelId="{1A2A5EBB-5D7E-4438-A734-D95612150F8D}">
      <dgm:prSet/>
      <dgm:spPr/>
      <dgm:t>
        <a:bodyPr/>
        <a:lstStyle/>
        <a:p>
          <a:pPr>
            <a:defRPr b="1"/>
          </a:pPr>
          <a:r>
            <a:rPr lang="en-US" dirty="0"/>
            <a:t>IRS Form 990</a:t>
          </a:r>
        </a:p>
      </dgm:t>
    </dgm:pt>
    <dgm:pt modelId="{05493CFF-41E5-47A0-861E-D235771D5B6B}" type="parTrans" cxnId="{8F435055-D973-40AB-ADD6-319067856265}">
      <dgm:prSet/>
      <dgm:spPr/>
      <dgm:t>
        <a:bodyPr/>
        <a:lstStyle/>
        <a:p>
          <a:endParaRPr lang="en-US"/>
        </a:p>
      </dgm:t>
    </dgm:pt>
    <dgm:pt modelId="{7B183DC6-F99D-491F-B54C-530F7E529D0E}" type="sibTrans" cxnId="{8F435055-D973-40AB-ADD6-319067856265}">
      <dgm:prSet/>
      <dgm:spPr/>
      <dgm:t>
        <a:bodyPr/>
        <a:lstStyle/>
        <a:p>
          <a:endParaRPr lang="en-US"/>
        </a:p>
      </dgm:t>
    </dgm:pt>
    <dgm:pt modelId="{0A7C269B-5E62-483A-BDEB-1FC8CEBFA2FE}">
      <dgm:prSet/>
      <dgm:spPr/>
      <dgm:t>
        <a:bodyPr/>
        <a:lstStyle/>
        <a:p>
          <a:r>
            <a:rPr lang="en-US" dirty="0"/>
            <a:t>Submit </a:t>
          </a:r>
          <a:r>
            <a:rPr lang="en-US" b="1" u="sng" dirty="0"/>
            <a:t>EVERY</a:t>
          </a:r>
          <a:r>
            <a:rPr lang="en-US" dirty="0"/>
            <a:t> Year (Usually 15 May) to maintain Tax Exempt Status</a:t>
          </a:r>
        </a:p>
      </dgm:t>
    </dgm:pt>
    <dgm:pt modelId="{835C71BC-837E-456F-8536-EB3CB813A9BC}" type="parTrans" cxnId="{B8D8C688-159F-43FD-9152-3170B8FE409C}">
      <dgm:prSet/>
      <dgm:spPr/>
      <dgm:t>
        <a:bodyPr/>
        <a:lstStyle/>
        <a:p>
          <a:endParaRPr lang="en-US"/>
        </a:p>
      </dgm:t>
    </dgm:pt>
    <dgm:pt modelId="{B856EE32-557C-401F-89EE-951DB5DBB388}" type="sibTrans" cxnId="{B8D8C688-159F-43FD-9152-3170B8FE409C}">
      <dgm:prSet/>
      <dgm:spPr/>
      <dgm:t>
        <a:bodyPr/>
        <a:lstStyle/>
        <a:p>
          <a:endParaRPr lang="en-US"/>
        </a:p>
      </dgm:t>
    </dgm:pt>
    <dgm:pt modelId="{54ABA1C1-D839-458F-9611-645CBC230748}">
      <dgm:prSet/>
      <dgm:spPr/>
      <dgm:t>
        <a:bodyPr/>
        <a:lstStyle/>
        <a:p>
          <a:r>
            <a:rPr lang="en-US"/>
            <a:t>Three Versions</a:t>
          </a:r>
        </a:p>
      </dgm:t>
    </dgm:pt>
    <dgm:pt modelId="{027082CB-2D4C-4485-A157-80CBCD160A8F}" type="parTrans" cxnId="{D85684A0-789D-4E31-9B83-5084F0A60D2E}">
      <dgm:prSet/>
      <dgm:spPr/>
      <dgm:t>
        <a:bodyPr/>
        <a:lstStyle/>
        <a:p>
          <a:endParaRPr lang="en-US"/>
        </a:p>
      </dgm:t>
    </dgm:pt>
    <dgm:pt modelId="{57CADADB-9807-446C-B221-316804138990}" type="sibTrans" cxnId="{D85684A0-789D-4E31-9B83-5084F0A60D2E}">
      <dgm:prSet/>
      <dgm:spPr/>
      <dgm:t>
        <a:bodyPr/>
        <a:lstStyle/>
        <a:p>
          <a:endParaRPr lang="en-US"/>
        </a:p>
      </dgm:t>
    </dgm:pt>
    <dgm:pt modelId="{B1F3CB4B-F5CE-464A-B639-3F41BC262D53}">
      <dgm:prSet/>
      <dgm:spPr/>
      <dgm:t>
        <a:bodyPr/>
        <a:lstStyle/>
        <a:p>
          <a:r>
            <a:rPr lang="en-US"/>
            <a:t>990-N (e-postcard)</a:t>
          </a:r>
        </a:p>
      </dgm:t>
    </dgm:pt>
    <dgm:pt modelId="{6D53F776-9029-4251-B622-B67EF5B584D4}" type="parTrans" cxnId="{F7F17BEF-A981-4FEC-A6BC-5E2EA4C1654D}">
      <dgm:prSet/>
      <dgm:spPr/>
      <dgm:t>
        <a:bodyPr/>
        <a:lstStyle/>
        <a:p>
          <a:endParaRPr lang="en-US"/>
        </a:p>
      </dgm:t>
    </dgm:pt>
    <dgm:pt modelId="{0B8D0E20-C428-4202-B33E-AC88F43B0F41}" type="sibTrans" cxnId="{F7F17BEF-A981-4FEC-A6BC-5E2EA4C1654D}">
      <dgm:prSet/>
      <dgm:spPr/>
      <dgm:t>
        <a:bodyPr/>
        <a:lstStyle/>
        <a:p>
          <a:endParaRPr lang="en-US"/>
        </a:p>
      </dgm:t>
    </dgm:pt>
    <dgm:pt modelId="{4B93CCD6-7BFB-49C4-A3AC-D598CE749161}">
      <dgm:prSet/>
      <dgm:spPr/>
      <dgm:t>
        <a:bodyPr/>
        <a:lstStyle/>
        <a:p>
          <a:r>
            <a:rPr lang="en-US"/>
            <a:t>990-EZ</a:t>
          </a:r>
        </a:p>
      </dgm:t>
    </dgm:pt>
    <dgm:pt modelId="{C31B9F2B-4B68-465C-8DCB-79DA61EEB9EC}" type="parTrans" cxnId="{D22574A1-B817-47D8-8834-FBAC6A0DE2E8}">
      <dgm:prSet/>
      <dgm:spPr/>
      <dgm:t>
        <a:bodyPr/>
        <a:lstStyle/>
        <a:p>
          <a:endParaRPr lang="en-US"/>
        </a:p>
      </dgm:t>
    </dgm:pt>
    <dgm:pt modelId="{2D0FC2DE-8CA8-41E3-BE63-D54C89699622}" type="sibTrans" cxnId="{D22574A1-B817-47D8-8834-FBAC6A0DE2E8}">
      <dgm:prSet/>
      <dgm:spPr/>
      <dgm:t>
        <a:bodyPr/>
        <a:lstStyle/>
        <a:p>
          <a:endParaRPr lang="en-US"/>
        </a:p>
      </dgm:t>
    </dgm:pt>
    <dgm:pt modelId="{6A6A7E23-40CA-42CA-AEED-3C6E8850A3C8}">
      <dgm:prSet/>
      <dgm:spPr/>
      <dgm:t>
        <a:bodyPr/>
        <a:lstStyle/>
        <a:p>
          <a:r>
            <a:rPr lang="en-US" dirty="0"/>
            <a:t>990</a:t>
          </a:r>
        </a:p>
      </dgm:t>
    </dgm:pt>
    <dgm:pt modelId="{0C5F25A0-18A4-41AC-895D-4E758E93C645}" type="parTrans" cxnId="{3DBC9958-ABDA-499B-9B2D-516E8C4F0949}">
      <dgm:prSet/>
      <dgm:spPr/>
      <dgm:t>
        <a:bodyPr/>
        <a:lstStyle/>
        <a:p>
          <a:endParaRPr lang="en-US"/>
        </a:p>
      </dgm:t>
    </dgm:pt>
    <dgm:pt modelId="{03C028E4-CA3E-451E-B3E7-9AA4CDC163B3}" type="sibTrans" cxnId="{3DBC9958-ABDA-499B-9B2D-516E8C4F0949}">
      <dgm:prSet/>
      <dgm:spPr/>
      <dgm:t>
        <a:bodyPr/>
        <a:lstStyle/>
        <a:p>
          <a:endParaRPr lang="en-US"/>
        </a:p>
      </dgm:t>
    </dgm:pt>
    <dgm:pt modelId="{E331B2C7-6D91-4CDD-AD6B-656A44F9731C}">
      <dgm:prSet/>
      <dgm:spPr/>
      <dgm:t>
        <a:bodyPr/>
        <a:lstStyle/>
        <a:p>
          <a:pPr>
            <a:defRPr b="1"/>
          </a:pPr>
          <a:r>
            <a:rPr lang="en-US" dirty="0"/>
            <a:t>LARA Annual Report (Michigan)</a:t>
          </a:r>
        </a:p>
      </dgm:t>
    </dgm:pt>
    <dgm:pt modelId="{19C96BDD-2F7E-4990-BA1B-C33F086B04C6}" type="parTrans" cxnId="{77FB0E43-8C75-4DAD-AC2D-7B3734C2E7A4}">
      <dgm:prSet/>
      <dgm:spPr/>
      <dgm:t>
        <a:bodyPr/>
        <a:lstStyle/>
        <a:p>
          <a:endParaRPr lang="en-US"/>
        </a:p>
      </dgm:t>
    </dgm:pt>
    <dgm:pt modelId="{285D2130-1C84-43F2-A091-A43F5FBE0E67}" type="sibTrans" cxnId="{77FB0E43-8C75-4DAD-AC2D-7B3734C2E7A4}">
      <dgm:prSet/>
      <dgm:spPr/>
      <dgm:t>
        <a:bodyPr/>
        <a:lstStyle/>
        <a:p>
          <a:endParaRPr lang="en-US"/>
        </a:p>
      </dgm:t>
    </dgm:pt>
    <dgm:pt modelId="{2F8EB73B-CC09-49CD-BEBC-534FA4A84B2B}">
      <dgm:prSet/>
      <dgm:spPr/>
      <dgm:t>
        <a:bodyPr/>
        <a:lstStyle/>
        <a:p>
          <a:r>
            <a:rPr lang="en-US" dirty="0"/>
            <a:t>Non-Profit Corporations </a:t>
          </a:r>
          <a:r>
            <a:rPr lang="en-US" u="sng" dirty="0"/>
            <a:t>ONLY</a:t>
          </a:r>
          <a:endParaRPr lang="en-US" dirty="0"/>
        </a:p>
      </dgm:t>
    </dgm:pt>
    <dgm:pt modelId="{E90B9909-2CCF-4737-A6F7-1527A197C58B}" type="parTrans" cxnId="{E56989FF-4878-4B54-87BE-70AE3C11CCE2}">
      <dgm:prSet/>
      <dgm:spPr/>
      <dgm:t>
        <a:bodyPr/>
        <a:lstStyle/>
        <a:p>
          <a:endParaRPr lang="en-US"/>
        </a:p>
      </dgm:t>
    </dgm:pt>
    <dgm:pt modelId="{362C0DAF-E284-45F3-9CD6-1E25FDDC9093}" type="sibTrans" cxnId="{E56989FF-4878-4B54-87BE-70AE3C11CCE2}">
      <dgm:prSet/>
      <dgm:spPr/>
      <dgm:t>
        <a:bodyPr/>
        <a:lstStyle/>
        <a:p>
          <a:endParaRPr lang="en-US"/>
        </a:p>
      </dgm:t>
    </dgm:pt>
    <dgm:pt modelId="{48D41B07-203E-4FB8-AABE-0F988CE81FFF}">
      <dgm:prSet/>
      <dgm:spPr/>
      <dgm:t>
        <a:bodyPr/>
        <a:lstStyle/>
        <a:p>
          <a:r>
            <a:rPr lang="en-US" dirty="0"/>
            <a:t>$20 Annual Fee</a:t>
          </a:r>
        </a:p>
        <a:p>
          <a:r>
            <a:rPr lang="en-US" dirty="0"/>
            <a:t>This filing has </a:t>
          </a:r>
          <a:r>
            <a:rPr lang="en-US" b="1" u="sng" dirty="0"/>
            <a:t>NOTHING</a:t>
          </a:r>
          <a:r>
            <a:rPr lang="en-US" dirty="0"/>
            <a:t> to do with the Tax Exempt Status of your organization</a:t>
          </a:r>
        </a:p>
      </dgm:t>
    </dgm:pt>
    <dgm:pt modelId="{01D2BAFC-4E1D-4348-B833-D5653C6D95FE}" type="parTrans" cxnId="{0897D66B-4542-418D-81E6-6D046FF17AB1}">
      <dgm:prSet/>
      <dgm:spPr/>
      <dgm:t>
        <a:bodyPr/>
        <a:lstStyle/>
        <a:p>
          <a:endParaRPr lang="en-US"/>
        </a:p>
      </dgm:t>
    </dgm:pt>
    <dgm:pt modelId="{029BAFB6-7483-4DA0-8972-7CEAD0EF942E}" type="sibTrans" cxnId="{0897D66B-4542-418D-81E6-6D046FF17AB1}">
      <dgm:prSet/>
      <dgm:spPr/>
      <dgm:t>
        <a:bodyPr/>
        <a:lstStyle/>
        <a:p>
          <a:endParaRPr lang="en-US"/>
        </a:p>
      </dgm:t>
    </dgm:pt>
    <dgm:pt modelId="{9CF52F4C-C26C-4F20-ADE3-8EB7C22D9CC4}">
      <dgm:prSet/>
      <dgm:spPr/>
      <dgm:t>
        <a:bodyPr/>
        <a:lstStyle/>
        <a:p>
          <a:r>
            <a:rPr lang="en-US" dirty="0"/>
            <a:t>990 Filing has </a:t>
          </a:r>
          <a:r>
            <a:rPr lang="en-US" b="1" u="sng" dirty="0"/>
            <a:t>EVERYTHING</a:t>
          </a:r>
          <a:r>
            <a:rPr lang="en-US" dirty="0"/>
            <a:t> to do with maintaining the Tax Exempt Status of your organization</a:t>
          </a:r>
        </a:p>
      </dgm:t>
    </dgm:pt>
    <dgm:pt modelId="{8CA73012-8A80-4841-B0A5-D3D53C043108}" type="parTrans" cxnId="{801D27EF-36F9-4D89-936F-F5D4ABF3EE62}">
      <dgm:prSet/>
      <dgm:spPr/>
      <dgm:t>
        <a:bodyPr/>
        <a:lstStyle/>
        <a:p>
          <a:endParaRPr lang="en-US"/>
        </a:p>
      </dgm:t>
    </dgm:pt>
    <dgm:pt modelId="{E9D1B172-4C9A-414F-A629-07508FEFC7A5}" type="sibTrans" cxnId="{801D27EF-36F9-4D89-936F-F5D4ABF3EE62}">
      <dgm:prSet/>
      <dgm:spPr/>
      <dgm:t>
        <a:bodyPr/>
        <a:lstStyle/>
        <a:p>
          <a:endParaRPr lang="en-US"/>
        </a:p>
      </dgm:t>
    </dgm:pt>
    <dgm:pt modelId="{4AEE3BDF-95DC-4F3E-B5C6-90E29DE374DE}">
      <dgm:prSet/>
      <dgm:spPr/>
      <dgm:t>
        <a:bodyPr/>
        <a:lstStyle/>
        <a:p>
          <a:endParaRPr lang="en-US" dirty="0"/>
        </a:p>
      </dgm:t>
    </dgm:pt>
    <dgm:pt modelId="{A07A257A-5B68-4890-B4AE-F64ECCD317FA}" type="parTrans" cxnId="{EBFD7000-2624-4739-9758-F3A3AB26DD60}">
      <dgm:prSet/>
      <dgm:spPr/>
      <dgm:t>
        <a:bodyPr/>
        <a:lstStyle/>
        <a:p>
          <a:endParaRPr lang="en-US"/>
        </a:p>
      </dgm:t>
    </dgm:pt>
    <dgm:pt modelId="{0FD29494-5236-4517-B64A-05BA6F708FA8}" type="sibTrans" cxnId="{EBFD7000-2624-4739-9758-F3A3AB26DD60}">
      <dgm:prSet/>
      <dgm:spPr/>
      <dgm:t>
        <a:bodyPr/>
        <a:lstStyle/>
        <a:p>
          <a:endParaRPr lang="en-US"/>
        </a:p>
      </dgm:t>
    </dgm:pt>
    <dgm:pt modelId="{A2864FC4-3C79-4C09-B1B0-95B850E6CE30}" type="pres">
      <dgm:prSet presAssocID="{F436845D-2D28-4FDB-97FE-ACA44AD9C715}" presName="root" presStyleCnt="0">
        <dgm:presLayoutVars>
          <dgm:dir/>
          <dgm:resizeHandles val="exact"/>
        </dgm:presLayoutVars>
      </dgm:prSet>
      <dgm:spPr/>
    </dgm:pt>
    <dgm:pt modelId="{769A926E-CF8F-494D-A862-4A9EE2C2A635}" type="pres">
      <dgm:prSet presAssocID="{1A2A5EBB-5D7E-4438-A734-D95612150F8D}" presName="compNode" presStyleCnt="0"/>
      <dgm:spPr/>
    </dgm:pt>
    <dgm:pt modelId="{66A26919-7B0A-4B56-B9A4-660E65EDC4D7}" type="pres">
      <dgm:prSet presAssocID="{1A2A5EBB-5D7E-4438-A734-D95612150F8D}" presName="iconRect" presStyleLbl="node1" presStyleIdx="0" presStyleCnt="2" custScaleX="76943" custScaleY="71871" custLinFactNeighborX="-3362" custLinFactNeighborY="-1977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45488066-8F93-4FDB-B1C3-E679B2896333}" type="pres">
      <dgm:prSet presAssocID="{1A2A5EBB-5D7E-4438-A734-D95612150F8D}" presName="iconSpace" presStyleCnt="0"/>
      <dgm:spPr/>
    </dgm:pt>
    <dgm:pt modelId="{7C59E3D9-33FF-475E-804D-7877879186DA}" type="pres">
      <dgm:prSet presAssocID="{1A2A5EBB-5D7E-4438-A734-D95612150F8D}" presName="parTx" presStyleLbl="revTx" presStyleIdx="0" presStyleCnt="4" custLinFactNeighborX="-667" custLinFactNeighborY="-73929">
        <dgm:presLayoutVars>
          <dgm:chMax val="0"/>
          <dgm:chPref val="0"/>
        </dgm:presLayoutVars>
      </dgm:prSet>
      <dgm:spPr/>
    </dgm:pt>
    <dgm:pt modelId="{7405A659-E555-42A3-9E81-6102C2882A09}" type="pres">
      <dgm:prSet presAssocID="{1A2A5EBB-5D7E-4438-A734-D95612150F8D}" presName="txSpace" presStyleCnt="0"/>
      <dgm:spPr/>
    </dgm:pt>
    <dgm:pt modelId="{7CD7E806-70AD-44E8-8782-33A67FCD274B}" type="pres">
      <dgm:prSet presAssocID="{1A2A5EBB-5D7E-4438-A734-D95612150F8D}" presName="desTx" presStyleLbl="revTx" presStyleIdx="1" presStyleCnt="4" custScaleY="154922" custLinFactNeighborX="1521" custLinFactNeighborY="13185">
        <dgm:presLayoutVars/>
      </dgm:prSet>
      <dgm:spPr/>
    </dgm:pt>
    <dgm:pt modelId="{3C980019-9F12-46A8-804F-6A9B880DE011}" type="pres">
      <dgm:prSet presAssocID="{7B183DC6-F99D-491F-B54C-530F7E529D0E}" presName="sibTrans" presStyleCnt="0"/>
      <dgm:spPr/>
    </dgm:pt>
    <dgm:pt modelId="{80CF6910-478C-4176-B25C-38C4EA0D0D02}" type="pres">
      <dgm:prSet presAssocID="{E331B2C7-6D91-4CDD-AD6B-656A44F9731C}" presName="compNode" presStyleCnt="0"/>
      <dgm:spPr/>
    </dgm:pt>
    <dgm:pt modelId="{FFA63CE3-A6C4-4B4A-A229-595E01686D5B}" type="pres">
      <dgm:prSet presAssocID="{E331B2C7-6D91-4CDD-AD6B-656A44F9731C}" presName="iconRect" presStyleLbl="node1" presStyleIdx="1" presStyleCnt="2" custLinFactNeighborX="2535" custLinFactNeighborY="-4306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AACE2D5D-59B0-41C7-8418-EE3A01D9172F}" type="pres">
      <dgm:prSet presAssocID="{E331B2C7-6D91-4CDD-AD6B-656A44F9731C}" presName="iconSpace" presStyleCnt="0"/>
      <dgm:spPr/>
    </dgm:pt>
    <dgm:pt modelId="{F31E1221-6D05-4419-A205-CCDB62DA9DF0}" type="pres">
      <dgm:prSet presAssocID="{E331B2C7-6D91-4CDD-AD6B-656A44F9731C}" presName="parTx" presStyleLbl="revTx" presStyleIdx="2" presStyleCnt="4" custLinFactNeighborX="-5" custLinFactNeighborY="-48980">
        <dgm:presLayoutVars>
          <dgm:chMax val="0"/>
          <dgm:chPref val="0"/>
        </dgm:presLayoutVars>
      </dgm:prSet>
      <dgm:spPr/>
    </dgm:pt>
    <dgm:pt modelId="{126CB2BA-6D64-4CFD-A5C7-BA2E548C1D1C}" type="pres">
      <dgm:prSet presAssocID="{E331B2C7-6D91-4CDD-AD6B-656A44F9731C}" presName="txSpace" presStyleCnt="0"/>
      <dgm:spPr/>
    </dgm:pt>
    <dgm:pt modelId="{CE6F8799-7584-429D-A068-FCD614C88D81}" type="pres">
      <dgm:prSet presAssocID="{E331B2C7-6D91-4CDD-AD6B-656A44F9731C}" presName="desTx" presStyleLbl="revTx" presStyleIdx="3" presStyleCnt="4" custLinFactNeighborX="-5" custLinFactNeighborY="-31236">
        <dgm:presLayoutVars/>
      </dgm:prSet>
      <dgm:spPr/>
    </dgm:pt>
  </dgm:ptLst>
  <dgm:cxnLst>
    <dgm:cxn modelId="{EBFD7000-2624-4739-9758-F3A3AB26DD60}" srcId="{54ABA1C1-D839-458F-9611-645CBC230748}" destId="{4AEE3BDF-95DC-4F3E-B5C6-90E29DE374DE}" srcOrd="3" destOrd="0" parTransId="{A07A257A-5B68-4890-B4AE-F64ECCD317FA}" sibTransId="{0FD29494-5236-4517-B64A-05BA6F708FA8}"/>
    <dgm:cxn modelId="{664B741A-6E4A-4359-B4F2-D90397EFE649}" type="presOf" srcId="{2F8EB73B-CC09-49CD-BEBC-534FA4A84B2B}" destId="{CE6F8799-7584-429D-A068-FCD614C88D81}" srcOrd="0" destOrd="0" presId="urn:microsoft.com/office/officeart/2018/5/layout/CenteredIconLabelDescriptionList"/>
    <dgm:cxn modelId="{6BA32F1F-424B-422F-8638-011F8FFDE6C2}" type="presOf" srcId="{0A7C269B-5E62-483A-BDEB-1FC8CEBFA2FE}" destId="{7CD7E806-70AD-44E8-8782-33A67FCD274B}" srcOrd="0" destOrd="0" presId="urn:microsoft.com/office/officeart/2018/5/layout/CenteredIconLabelDescriptionList"/>
    <dgm:cxn modelId="{FD0A245D-BF04-4906-B1BD-5F7231BA85A9}" type="presOf" srcId="{6A6A7E23-40CA-42CA-AEED-3C6E8850A3C8}" destId="{7CD7E806-70AD-44E8-8782-33A67FCD274B}" srcOrd="0" destOrd="4" presId="urn:microsoft.com/office/officeart/2018/5/layout/CenteredIconLabelDescriptionList"/>
    <dgm:cxn modelId="{77FB0E43-8C75-4DAD-AC2D-7B3734C2E7A4}" srcId="{F436845D-2D28-4FDB-97FE-ACA44AD9C715}" destId="{E331B2C7-6D91-4CDD-AD6B-656A44F9731C}" srcOrd="1" destOrd="0" parTransId="{19C96BDD-2F7E-4990-BA1B-C33F086B04C6}" sibTransId="{285D2130-1C84-43F2-A091-A43F5FBE0E67}"/>
    <dgm:cxn modelId="{4DB53C64-06FA-4E5E-8A60-17B237BB33A9}" type="presOf" srcId="{B1F3CB4B-F5CE-464A-B639-3F41BC262D53}" destId="{7CD7E806-70AD-44E8-8782-33A67FCD274B}" srcOrd="0" destOrd="2" presId="urn:microsoft.com/office/officeart/2018/5/layout/CenteredIconLabelDescriptionList"/>
    <dgm:cxn modelId="{0897D66B-4542-418D-81E6-6D046FF17AB1}" srcId="{E331B2C7-6D91-4CDD-AD6B-656A44F9731C}" destId="{48D41B07-203E-4FB8-AABE-0F988CE81FFF}" srcOrd="1" destOrd="0" parTransId="{01D2BAFC-4E1D-4348-B833-D5653C6D95FE}" sibTransId="{029BAFB6-7483-4DA0-8972-7CEAD0EF942E}"/>
    <dgm:cxn modelId="{580CC86D-5CE1-4A0D-9A5A-4D05F23CD1F8}" type="presOf" srcId="{1A2A5EBB-5D7E-4438-A734-D95612150F8D}" destId="{7C59E3D9-33FF-475E-804D-7877879186DA}" srcOrd="0" destOrd="0" presId="urn:microsoft.com/office/officeart/2018/5/layout/CenteredIconLabelDescriptionList"/>
    <dgm:cxn modelId="{8F435055-D973-40AB-ADD6-319067856265}" srcId="{F436845D-2D28-4FDB-97FE-ACA44AD9C715}" destId="{1A2A5EBB-5D7E-4438-A734-D95612150F8D}" srcOrd="0" destOrd="0" parTransId="{05493CFF-41E5-47A0-861E-D235771D5B6B}" sibTransId="{7B183DC6-F99D-491F-B54C-530F7E529D0E}"/>
    <dgm:cxn modelId="{3DBC9958-ABDA-499B-9B2D-516E8C4F0949}" srcId="{54ABA1C1-D839-458F-9611-645CBC230748}" destId="{6A6A7E23-40CA-42CA-AEED-3C6E8850A3C8}" srcOrd="2" destOrd="0" parTransId="{0C5F25A0-18A4-41AC-895D-4E758E93C645}" sibTransId="{03C028E4-CA3E-451E-B3E7-9AA4CDC163B3}"/>
    <dgm:cxn modelId="{E786DA7D-56AF-45D5-924F-88AC90986ED4}" type="presOf" srcId="{4AEE3BDF-95DC-4F3E-B5C6-90E29DE374DE}" destId="{7CD7E806-70AD-44E8-8782-33A67FCD274B}" srcOrd="0" destOrd="5" presId="urn:microsoft.com/office/officeart/2018/5/layout/CenteredIconLabelDescriptionList"/>
    <dgm:cxn modelId="{D33A6481-53E5-48A1-B022-C79F871E5FFD}" type="presOf" srcId="{9CF52F4C-C26C-4F20-ADE3-8EB7C22D9CC4}" destId="{7CD7E806-70AD-44E8-8782-33A67FCD274B}" srcOrd="0" destOrd="6" presId="urn:microsoft.com/office/officeart/2018/5/layout/CenteredIconLabelDescriptionList"/>
    <dgm:cxn modelId="{B8D8C688-159F-43FD-9152-3170B8FE409C}" srcId="{1A2A5EBB-5D7E-4438-A734-D95612150F8D}" destId="{0A7C269B-5E62-483A-BDEB-1FC8CEBFA2FE}" srcOrd="0" destOrd="0" parTransId="{835C71BC-837E-456F-8536-EB3CB813A9BC}" sibTransId="{B856EE32-557C-401F-89EE-951DB5DBB388}"/>
    <dgm:cxn modelId="{53E7418F-7DEA-4293-BFEB-BB282A264B67}" type="presOf" srcId="{4B93CCD6-7BFB-49C4-A3AC-D598CE749161}" destId="{7CD7E806-70AD-44E8-8782-33A67FCD274B}" srcOrd="0" destOrd="3" presId="urn:microsoft.com/office/officeart/2018/5/layout/CenteredIconLabelDescriptionList"/>
    <dgm:cxn modelId="{D85684A0-789D-4E31-9B83-5084F0A60D2E}" srcId="{1A2A5EBB-5D7E-4438-A734-D95612150F8D}" destId="{54ABA1C1-D839-458F-9611-645CBC230748}" srcOrd="1" destOrd="0" parTransId="{027082CB-2D4C-4485-A157-80CBCD160A8F}" sibTransId="{57CADADB-9807-446C-B221-316804138990}"/>
    <dgm:cxn modelId="{D22574A1-B817-47D8-8834-FBAC6A0DE2E8}" srcId="{54ABA1C1-D839-458F-9611-645CBC230748}" destId="{4B93CCD6-7BFB-49C4-A3AC-D598CE749161}" srcOrd="1" destOrd="0" parTransId="{C31B9F2B-4B68-465C-8DCB-79DA61EEB9EC}" sibTransId="{2D0FC2DE-8CA8-41E3-BE63-D54C89699622}"/>
    <dgm:cxn modelId="{E74326A2-0035-4B4B-828C-9EC1D1DD3346}" type="presOf" srcId="{E331B2C7-6D91-4CDD-AD6B-656A44F9731C}" destId="{F31E1221-6D05-4419-A205-CCDB62DA9DF0}" srcOrd="0" destOrd="0" presId="urn:microsoft.com/office/officeart/2018/5/layout/CenteredIconLabelDescriptionList"/>
    <dgm:cxn modelId="{8DFDF1B0-BEC7-45D1-94C3-10674833C5E1}" type="presOf" srcId="{54ABA1C1-D839-458F-9611-645CBC230748}" destId="{7CD7E806-70AD-44E8-8782-33A67FCD274B}" srcOrd="0" destOrd="1" presId="urn:microsoft.com/office/officeart/2018/5/layout/CenteredIconLabelDescriptionList"/>
    <dgm:cxn modelId="{370E9DB7-8C6F-4FFF-897A-CBC838918C0E}" type="presOf" srcId="{F436845D-2D28-4FDB-97FE-ACA44AD9C715}" destId="{A2864FC4-3C79-4C09-B1B0-95B850E6CE30}" srcOrd="0" destOrd="0" presId="urn:microsoft.com/office/officeart/2018/5/layout/CenteredIconLabelDescriptionList"/>
    <dgm:cxn modelId="{D6F100EF-A9EC-443E-96CF-C20322594B91}" type="presOf" srcId="{48D41B07-203E-4FB8-AABE-0F988CE81FFF}" destId="{CE6F8799-7584-429D-A068-FCD614C88D81}" srcOrd="0" destOrd="1" presId="urn:microsoft.com/office/officeart/2018/5/layout/CenteredIconLabelDescriptionList"/>
    <dgm:cxn modelId="{801D27EF-36F9-4D89-936F-F5D4ABF3EE62}" srcId="{54ABA1C1-D839-458F-9611-645CBC230748}" destId="{9CF52F4C-C26C-4F20-ADE3-8EB7C22D9CC4}" srcOrd="4" destOrd="0" parTransId="{8CA73012-8A80-4841-B0A5-D3D53C043108}" sibTransId="{E9D1B172-4C9A-414F-A629-07508FEFC7A5}"/>
    <dgm:cxn modelId="{F7F17BEF-A981-4FEC-A6BC-5E2EA4C1654D}" srcId="{54ABA1C1-D839-458F-9611-645CBC230748}" destId="{B1F3CB4B-F5CE-464A-B639-3F41BC262D53}" srcOrd="0" destOrd="0" parTransId="{6D53F776-9029-4251-B622-B67EF5B584D4}" sibTransId="{0B8D0E20-C428-4202-B33E-AC88F43B0F41}"/>
    <dgm:cxn modelId="{E56989FF-4878-4B54-87BE-70AE3C11CCE2}" srcId="{E331B2C7-6D91-4CDD-AD6B-656A44F9731C}" destId="{2F8EB73B-CC09-49CD-BEBC-534FA4A84B2B}" srcOrd="0" destOrd="0" parTransId="{E90B9909-2CCF-4737-A6F7-1527A197C58B}" sibTransId="{362C0DAF-E284-45F3-9CD6-1E25FDDC9093}"/>
    <dgm:cxn modelId="{C5060C31-DD54-44FB-941C-E4C184C31BA2}" type="presParOf" srcId="{A2864FC4-3C79-4C09-B1B0-95B850E6CE30}" destId="{769A926E-CF8F-494D-A862-4A9EE2C2A635}" srcOrd="0" destOrd="0" presId="urn:microsoft.com/office/officeart/2018/5/layout/CenteredIconLabelDescriptionList"/>
    <dgm:cxn modelId="{59C33147-FB37-4C29-8FAC-F4E39A19A0E7}" type="presParOf" srcId="{769A926E-CF8F-494D-A862-4A9EE2C2A635}" destId="{66A26919-7B0A-4B56-B9A4-660E65EDC4D7}" srcOrd="0" destOrd="0" presId="urn:microsoft.com/office/officeart/2018/5/layout/CenteredIconLabelDescriptionList"/>
    <dgm:cxn modelId="{E79BE20F-15AA-4F5F-8117-5BEA78D2EDD6}" type="presParOf" srcId="{769A926E-CF8F-494D-A862-4A9EE2C2A635}" destId="{45488066-8F93-4FDB-B1C3-E679B2896333}" srcOrd="1" destOrd="0" presId="urn:microsoft.com/office/officeart/2018/5/layout/CenteredIconLabelDescriptionList"/>
    <dgm:cxn modelId="{EBF44BBF-4A2B-41B7-AA3F-C96D4E62AA5A}" type="presParOf" srcId="{769A926E-CF8F-494D-A862-4A9EE2C2A635}" destId="{7C59E3D9-33FF-475E-804D-7877879186DA}" srcOrd="2" destOrd="0" presId="urn:microsoft.com/office/officeart/2018/5/layout/CenteredIconLabelDescriptionList"/>
    <dgm:cxn modelId="{76C67E76-FD9D-4149-80DC-BF917C5D34CD}" type="presParOf" srcId="{769A926E-CF8F-494D-A862-4A9EE2C2A635}" destId="{7405A659-E555-42A3-9E81-6102C2882A09}" srcOrd="3" destOrd="0" presId="urn:microsoft.com/office/officeart/2018/5/layout/CenteredIconLabelDescriptionList"/>
    <dgm:cxn modelId="{0CCF0FE1-50E5-410F-84A3-F4B647583AFC}" type="presParOf" srcId="{769A926E-CF8F-494D-A862-4A9EE2C2A635}" destId="{7CD7E806-70AD-44E8-8782-33A67FCD274B}" srcOrd="4" destOrd="0" presId="urn:microsoft.com/office/officeart/2018/5/layout/CenteredIconLabelDescriptionList"/>
    <dgm:cxn modelId="{9626A2C9-991E-4252-829E-82E80E4D5372}" type="presParOf" srcId="{A2864FC4-3C79-4C09-B1B0-95B850E6CE30}" destId="{3C980019-9F12-46A8-804F-6A9B880DE011}" srcOrd="1" destOrd="0" presId="urn:microsoft.com/office/officeart/2018/5/layout/CenteredIconLabelDescriptionList"/>
    <dgm:cxn modelId="{FE023B3A-46BB-4802-B0D4-B8559CBA80FF}" type="presParOf" srcId="{A2864FC4-3C79-4C09-B1B0-95B850E6CE30}" destId="{80CF6910-478C-4176-B25C-38C4EA0D0D02}" srcOrd="2" destOrd="0" presId="urn:microsoft.com/office/officeart/2018/5/layout/CenteredIconLabelDescriptionList"/>
    <dgm:cxn modelId="{36A735AF-083A-4143-AC79-C1C03A762B12}" type="presParOf" srcId="{80CF6910-478C-4176-B25C-38C4EA0D0D02}" destId="{FFA63CE3-A6C4-4B4A-A229-595E01686D5B}" srcOrd="0" destOrd="0" presId="urn:microsoft.com/office/officeart/2018/5/layout/CenteredIconLabelDescriptionList"/>
    <dgm:cxn modelId="{B04C66A3-9CFE-48AD-8B23-E0A2E1522FBA}" type="presParOf" srcId="{80CF6910-478C-4176-B25C-38C4EA0D0D02}" destId="{AACE2D5D-59B0-41C7-8418-EE3A01D9172F}" srcOrd="1" destOrd="0" presId="urn:microsoft.com/office/officeart/2018/5/layout/CenteredIconLabelDescriptionList"/>
    <dgm:cxn modelId="{6C6F34DD-0858-407A-8A46-8039B3C0A23B}" type="presParOf" srcId="{80CF6910-478C-4176-B25C-38C4EA0D0D02}" destId="{F31E1221-6D05-4419-A205-CCDB62DA9DF0}" srcOrd="2" destOrd="0" presId="urn:microsoft.com/office/officeart/2018/5/layout/CenteredIconLabelDescriptionList"/>
    <dgm:cxn modelId="{7C8DFA31-7636-4D05-888A-36BB049640CD}" type="presParOf" srcId="{80CF6910-478C-4176-B25C-38C4EA0D0D02}" destId="{126CB2BA-6D64-4CFD-A5C7-BA2E548C1D1C}" srcOrd="3" destOrd="0" presId="urn:microsoft.com/office/officeart/2018/5/layout/CenteredIconLabelDescriptionList"/>
    <dgm:cxn modelId="{6BA29AC3-FDDB-41D2-8CE3-78B2940BA1D7}" type="presParOf" srcId="{80CF6910-478C-4176-B25C-38C4EA0D0D02}" destId="{CE6F8799-7584-429D-A068-FCD614C88D81}"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E20CD1-4708-45CA-8167-0990915F58D3}" type="doc">
      <dgm:prSet loTypeId="urn:microsoft.com/office/officeart/2018/2/layout/IconLabelList" loCatId="icon" qsTypeId="urn:microsoft.com/office/officeart/2005/8/quickstyle/simple4" qsCatId="simple" csTypeId="urn:microsoft.com/office/officeart/2018/5/colors/Iconchunking_neutralbg_accent0_3" csCatId="mainScheme" phldr="1"/>
      <dgm:spPr/>
      <dgm:t>
        <a:bodyPr/>
        <a:lstStyle/>
        <a:p>
          <a:endParaRPr lang="en-US"/>
        </a:p>
      </dgm:t>
    </dgm:pt>
    <dgm:pt modelId="{3B6E158B-C1C7-4B1A-AC87-0D9C9D72A09F}">
      <dgm:prSet custT="1"/>
      <dgm:spPr/>
      <dgm:t>
        <a:bodyPr/>
        <a:lstStyle/>
        <a:p>
          <a:r>
            <a:rPr lang="en-US" sz="1600" dirty="0"/>
            <a:t>Annual Reports for Nonprofit Corporations must be received by the Corporations Division by October 1</a:t>
          </a:r>
        </a:p>
      </dgm:t>
    </dgm:pt>
    <dgm:pt modelId="{2C5B70A1-07E4-4821-8D5E-1DF014B5EFA0}" type="parTrans" cxnId="{64515D39-C31B-465B-AEB3-AB1A219DFDF1}">
      <dgm:prSet/>
      <dgm:spPr/>
      <dgm:t>
        <a:bodyPr/>
        <a:lstStyle/>
        <a:p>
          <a:endParaRPr lang="en-US"/>
        </a:p>
      </dgm:t>
    </dgm:pt>
    <dgm:pt modelId="{E63A2A37-6AF3-4B5B-B509-9FCBF3924338}" type="sibTrans" cxnId="{64515D39-C31B-465B-AEB3-AB1A219DFDF1}">
      <dgm:prSet/>
      <dgm:spPr/>
      <dgm:t>
        <a:bodyPr/>
        <a:lstStyle/>
        <a:p>
          <a:endParaRPr lang="en-US"/>
        </a:p>
      </dgm:t>
    </dgm:pt>
    <dgm:pt modelId="{D508F19A-DDBF-4BD9-A9E2-8ED5B6F59793}">
      <dgm:prSet custT="1"/>
      <dgm:spPr/>
      <dgm:t>
        <a:bodyPr/>
        <a:lstStyle/>
        <a:p>
          <a:r>
            <a:rPr lang="en-US" sz="2000" dirty="0"/>
            <a:t>$20 Fee</a:t>
          </a:r>
        </a:p>
      </dgm:t>
    </dgm:pt>
    <dgm:pt modelId="{ECE87341-FF9A-423F-B75D-E54A96C53E4D}" type="parTrans" cxnId="{E0C89850-EAB5-493F-871E-3ACF08068229}">
      <dgm:prSet/>
      <dgm:spPr/>
      <dgm:t>
        <a:bodyPr/>
        <a:lstStyle/>
        <a:p>
          <a:endParaRPr lang="en-US"/>
        </a:p>
      </dgm:t>
    </dgm:pt>
    <dgm:pt modelId="{EE305385-C17F-4C30-A333-E731989236DD}" type="sibTrans" cxnId="{E0C89850-EAB5-493F-871E-3ACF08068229}">
      <dgm:prSet/>
      <dgm:spPr/>
      <dgm:t>
        <a:bodyPr/>
        <a:lstStyle/>
        <a:p>
          <a:endParaRPr lang="en-US"/>
        </a:p>
      </dgm:t>
    </dgm:pt>
    <dgm:pt modelId="{4794BFA5-BD5C-4241-ADFC-53D38B9E8514}">
      <dgm:prSet custT="1"/>
      <dgm:spPr/>
      <dgm:t>
        <a:bodyPr/>
        <a:lstStyle/>
        <a:p>
          <a:r>
            <a:rPr lang="en-US" sz="1800" dirty="0"/>
            <a:t>If a corporation fails to submit their annual report or pay the related fee within two years of the due date of the report, the corporation automatically dissolves by operation of law</a:t>
          </a:r>
        </a:p>
      </dgm:t>
    </dgm:pt>
    <dgm:pt modelId="{7C08C0C7-56A6-4E24-B964-2F15C2C84E28}" type="parTrans" cxnId="{CD62FD1B-8C42-437B-86EA-A30563CF57B4}">
      <dgm:prSet/>
      <dgm:spPr/>
      <dgm:t>
        <a:bodyPr/>
        <a:lstStyle/>
        <a:p>
          <a:endParaRPr lang="en-US"/>
        </a:p>
      </dgm:t>
    </dgm:pt>
    <dgm:pt modelId="{2FF5028C-7E19-43AC-98FA-12B99FCF5EBC}" type="sibTrans" cxnId="{CD62FD1B-8C42-437B-86EA-A30563CF57B4}">
      <dgm:prSet/>
      <dgm:spPr/>
      <dgm:t>
        <a:bodyPr/>
        <a:lstStyle/>
        <a:p>
          <a:endParaRPr lang="en-US"/>
        </a:p>
      </dgm:t>
    </dgm:pt>
    <dgm:pt modelId="{5C3CFBAD-5630-49C3-893F-44784C9AE306}" type="pres">
      <dgm:prSet presAssocID="{A4E20CD1-4708-45CA-8167-0990915F58D3}" presName="root" presStyleCnt="0">
        <dgm:presLayoutVars>
          <dgm:dir/>
          <dgm:resizeHandles val="exact"/>
        </dgm:presLayoutVars>
      </dgm:prSet>
      <dgm:spPr/>
    </dgm:pt>
    <dgm:pt modelId="{BD1F791C-751F-4440-B219-4B714D1415C6}" type="pres">
      <dgm:prSet presAssocID="{3B6E158B-C1C7-4B1A-AC87-0D9C9D72A09F}" presName="compNode" presStyleCnt="0"/>
      <dgm:spPr/>
    </dgm:pt>
    <dgm:pt modelId="{0B268291-9F6F-4A03-8339-49BBA67794D2}" type="pres">
      <dgm:prSet presAssocID="{3B6E158B-C1C7-4B1A-AC87-0D9C9D72A09F}" presName="iconRect" presStyleLbl="node1" presStyleIdx="0" presStyleCnt="3" custLinFactNeighborX="-2202" custLinFactNeighborY="-5460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4E99DB85-6806-40F4-BC74-EB012B59FC13}" type="pres">
      <dgm:prSet presAssocID="{3B6E158B-C1C7-4B1A-AC87-0D9C9D72A09F}" presName="spaceRect" presStyleCnt="0"/>
      <dgm:spPr/>
    </dgm:pt>
    <dgm:pt modelId="{9A68ECD7-255B-4FF1-9CAE-13B6E3DBC85D}" type="pres">
      <dgm:prSet presAssocID="{3B6E158B-C1C7-4B1A-AC87-0D9C9D72A09F}" presName="textRect" presStyleLbl="revTx" presStyleIdx="0" presStyleCnt="3">
        <dgm:presLayoutVars>
          <dgm:chMax val="1"/>
          <dgm:chPref val="1"/>
        </dgm:presLayoutVars>
      </dgm:prSet>
      <dgm:spPr/>
    </dgm:pt>
    <dgm:pt modelId="{FC4658E7-6BCA-4080-A0FA-A9E22A9AE515}" type="pres">
      <dgm:prSet presAssocID="{E63A2A37-6AF3-4B5B-B509-9FCBF3924338}" presName="sibTrans" presStyleCnt="0"/>
      <dgm:spPr/>
    </dgm:pt>
    <dgm:pt modelId="{D92473C2-1068-4936-8063-D7B7A261864C}" type="pres">
      <dgm:prSet presAssocID="{D508F19A-DDBF-4BD9-A9E2-8ED5B6F59793}" presName="compNode" presStyleCnt="0"/>
      <dgm:spPr/>
    </dgm:pt>
    <dgm:pt modelId="{21873E1A-2525-474D-8F44-78E6F0FCE4F7}" type="pres">
      <dgm:prSet presAssocID="{D508F19A-DDBF-4BD9-A9E2-8ED5B6F59793}" presName="iconRect" presStyleLbl="node1" presStyleIdx="1" presStyleCnt="3" custLinFactNeighborX="-12" custLinFactNeighborY="-6133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p truck"/>
        </a:ext>
      </dgm:extLst>
    </dgm:pt>
    <dgm:pt modelId="{1989CAF9-36B3-484F-85E4-FB475C022E76}" type="pres">
      <dgm:prSet presAssocID="{D508F19A-DDBF-4BD9-A9E2-8ED5B6F59793}" presName="spaceRect" presStyleCnt="0"/>
      <dgm:spPr/>
    </dgm:pt>
    <dgm:pt modelId="{62FD961A-1790-4FE8-BD0B-94DAB78E672D}" type="pres">
      <dgm:prSet presAssocID="{D508F19A-DDBF-4BD9-A9E2-8ED5B6F59793}" presName="textRect" presStyleLbl="revTx" presStyleIdx="1" presStyleCnt="3">
        <dgm:presLayoutVars>
          <dgm:chMax val="1"/>
          <dgm:chPref val="1"/>
        </dgm:presLayoutVars>
      </dgm:prSet>
      <dgm:spPr/>
    </dgm:pt>
    <dgm:pt modelId="{37CE8D85-A647-42DE-A3C3-8736A7411DEF}" type="pres">
      <dgm:prSet presAssocID="{EE305385-C17F-4C30-A333-E731989236DD}" presName="sibTrans" presStyleCnt="0"/>
      <dgm:spPr/>
    </dgm:pt>
    <dgm:pt modelId="{56F2F620-2DB4-43F9-9C27-913034C5B9C7}" type="pres">
      <dgm:prSet presAssocID="{4794BFA5-BD5C-4241-ADFC-53D38B9E8514}" presName="compNode" presStyleCnt="0"/>
      <dgm:spPr/>
    </dgm:pt>
    <dgm:pt modelId="{DF91B537-CDE4-4325-80C5-B101C8088950}" type="pres">
      <dgm:prSet presAssocID="{4794BFA5-BD5C-4241-ADFC-53D38B9E8514}" presName="iconRect" presStyleLbl="node1" presStyleIdx="2" presStyleCnt="3" custLinFactNeighborX="375" custLinFactNeighborY="-4677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rge paint brush"/>
        </a:ext>
      </dgm:extLst>
    </dgm:pt>
    <dgm:pt modelId="{767DCF1A-1AFF-4293-BF79-6E4ED09584AC}" type="pres">
      <dgm:prSet presAssocID="{4794BFA5-BD5C-4241-ADFC-53D38B9E8514}" presName="spaceRect" presStyleCnt="0"/>
      <dgm:spPr/>
    </dgm:pt>
    <dgm:pt modelId="{2B0B2B13-6E9E-4AF6-BA54-5B6EFD756031}" type="pres">
      <dgm:prSet presAssocID="{4794BFA5-BD5C-4241-ADFC-53D38B9E8514}" presName="textRect" presStyleLbl="revTx" presStyleIdx="2" presStyleCnt="3" custScaleX="166492" custScaleY="117441">
        <dgm:presLayoutVars>
          <dgm:chMax val="1"/>
          <dgm:chPref val="1"/>
        </dgm:presLayoutVars>
      </dgm:prSet>
      <dgm:spPr/>
    </dgm:pt>
  </dgm:ptLst>
  <dgm:cxnLst>
    <dgm:cxn modelId="{CD62FD1B-8C42-437B-86EA-A30563CF57B4}" srcId="{A4E20CD1-4708-45CA-8167-0990915F58D3}" destId="{4794BFA5-BD5C-4241-ADFC-53D38B9E8514}" srcOrd="2" destOrd="0" parTransId="{7C08C0C7-56A6-4E24-B964-2F15C2C84E28}" sibTransId="{2FF5028C-7E19-43AC-98FA-12B99FCF5EBC}"/>
    <dgm:cxn modelId="{8317F21E-79E3-4508-BD83-C1D903BC0843}" type="presOf" srcId="{D508F19A-DDBF-4BD9-A9E2-8ED5B6F59793}" destId="{62FD961A-1790-4FE8-BD0B-94DAB78E672D}" srcOrd="0" destOrd="0" presId="urn:microsoft.com/office/officeart/2018/2/layout/IconLabelList"/>
    <dgm:cxn modelId="{64515D39-C31B-465B-AEB3-AB1A219DFDF1}" srcId="{A4E20CD1-4708-45CA-8167-0990915F58D3}" destId="{3B6E158B-C1C7-4B1A-AC87-0D9C9D72A09F}" srcOrd="0" destOrd="0" parTransId="{2C5B70A1-07E4-4821-8D5E-1DF014B5EFA0}" sibTransId="{E63A2A37-6AF3-4B5B-B509-9FCBF3924338}"/>
    <dgm:cxn modelId="{9D96F460-D5CC-458F-956D-EE4632668510}" type="presOf" srcId="{4794BFA5-BD5C-4241-ADFC-53D38B9E8514}" destId="{2B0B2B13-6E9E-4AF6-BA54-5B6EFD756031}" srcOrd="0" destOrd="0" presId="urn:microsoft.com/office/officeart/2018/2/layout/IconLabelList"/>
    <dgm:cxn modelId="{E0C89850-EAB5-493F-871E-3ACF08068229}" srcId="{A4E20CD1-4708-45CA-8167-0990915F58D3}" destId="{D508F19A-DDBF-4BD9-A9E2-8ED5B6F59793}" srcOrd="1" destOrd="0" parTransId="{ECE87341-FF9A-423F-B75D-E54A96C53E4D}" sibTransId="{EE305385-C17F-4C30-A333-E731989236DD}"/>
    <dgm:cxn modelId="{0388BAF8-C63D-4813-B051-76535173D9DA}" type="presOf" srcId="{3B6E158B-C1C7-4B1A-AC87-0D9C9D72A09F}" destId="{9A68ECD7-255B-4FF1-9CAE-13B6E3DBC85D}" srcOrd="0" destOrd="0" presId="urn:microsoft.com/office/officeart/2018/2/layout/IconLabelList"/>
    <dgm:cxn modelId="{5A49F5FE-A754-4456-AD8C-933449BB841C}" type="presOf" srcId="{A4E20CD1-4708-45CA-8167-0990915F58D3}" destId="{5C3CFBAD-5630-49C3-893F-44784C9AE306}" srcOrd="0" destOrd="0" presId="urn:microsoft.com/office/officeart/2018/2/layout/IconLabelList"/>
    <dgm:cxn modelId="{D39DA1E2-E37D-4D3C-9BC2-E78706E42DD5}" type="presParOf" srcId="{5C3CFBAD-5630-49C3-893F-44784C9AE306}" destId="{BD1F791C-751F-4440-B219-4B714D1415C6}" srcOrd="0" destOrd="0" presId="urn:microsoft.com/office/officeart/2018/2/layout/IconLabelList"/>
    <dgm:cxn modelId="{8EAA2240-4F29-4D97-82BF-94FED4865F02}" type="presParOf" srcId="{BD1F791C-751F-4440-B219-4B714D1415C6}" destId="{0B268291-9F6F-4A03-8339-49BBA67794D2}" srcOrd="0" destOrd="0" presId="urn:microsoft.com/office/officeart/2018/2/layout/IconLabelList"/>
    <dgm:cxn modelId="{F364EE39-F221-4BB5-908A-84BB451C8844}" type="presParOf" srcId="{BD1F791C-751F-4440-B219-4B714D1415C6}" destId="{4E99DB85-6806-40F4-BC74-EB012B59FC13}" srcOrd="1" destOrd="0" presId="urn:microsoft.com/office/officeart/2018/2/layout/IconLabelList"/>
    <dgm:cxn modelId="{BDB84653-C693-406E-A588-E9337E2C56BF}" type="presParOf" srcId="{BD1F791C-751F-4440-B219-4B714D1415C6}" destId="{9A68ECD7-255B-4FF1-9CAE-13B6E3DBC85D}" srcOrd="2" destOrd="0" presId="urn:microsoft.com/office/officeart/2018/2/layout/IconLabelList"/>
    <dgm:cxn modelId="{8C33CEE1-E8CC-4113-AB6F-A3B2E2BA4759}" type="presParOf" srcId="{5C3CFBAD-5630-49C3-893F-44784C9AE306}" destId="{FC4658E7-6BCA-4080-A0FA-A9E22A9AE515}" srcOrd="1" destOrd="0" presId="urn:microsoft.com/office/officeart/2018/2/layout/IconLabelList"/>
    <dgm:cxn modelId="{85003792-D9DC-4919-820F-2D80232C2291}" type="presParOf" srcId="{5C3CFBAD-5630-49C3-893F-44784C9AE306}" destId="{D92473C2-1068-4936-8063-D7B7A261864C}" srcOrd="2" destOrd="0" presId="urn:microsoft.com/office/officeart/2018/2/layout/IconLabelList"/>
    <dgm:cxn modelId="{03A0B431-7A34-410E-8B28-ADF63F251120}" type="presParOf" srcId="{D92473C2-1068-4936-8063-D7B7A261864C}" destId="{21873E1A-2525-474D-8F44-78E6F0FCE4F7}" srcOrd="0" destOrd="0" presId="urn:microsoft.com/office/officeart/2018/2/layout/IconLabelList"/>
    <dgm:cxn modelId="{64EFD955-8DD7-4EFB-96F7-76320CD16863}" type="presParOf" srcId="{D92473C2-1068-4936-8063-D7B7A261864C}" destId="{1989CAF9-36B3-484F-85E4-FB475C022E76}" srcOrd="1" destOrd="0" presId="urn:microsoft.com/office/officeart/2018/2/layout/IconLabelList"/>
    <dgm:cxn modelId="{56803853-5B6C-4FF1-B87D-33E3AE0DCECA}" type="presParOf" srcId="{D92473C2-1068-4936-8063-D7B7A261864C}" destId="{62FD961A-1790-4FE8-BD0B-94DAB78E672D}" srcOrd="2" destOrd="0" presId="urn:microsoft.com/office/officeart/2018/2/layout/IconLabelList"/>
    <dgm:cxn modelId="{90F7D96F-C400-4FD4-9B15-EC57BD9D717B}" type="presParOf" srcId="{5C3CFBAD-5630-49C3-893F-44784C9AE306}" destId="{37CE8D85-A647-42DE-A3C3-8736A7411DEF}" srcOrd="3" destOrd="0" presId="urn:microsoft.com/office/officeart/2018/2/layout/IconLabelList"/>
    <dgm:cxn modelId="{E2F49736-8E27-44BB-AECD-2E3F345DB52D}" type="presParOf" srcId="{5C3CFBAD-5630-49C3-893F-44784C9AE306}" destId="{56F2F620-2DB4-43F9-9C27-913034C5B9C7}" srcOrd="4" destOrd="0" presId="urn:microsoft.com/office/officeart/2018/2/layout/IconLabelList"/>
    <dgm:cxn modelId="{52144FA5-1AA3-4032-A3D8-C25B86EC1018}" type="presParOf" srcId="{56F2F620-2DB4-43F9-9C27-913034C5B9C7}" destId="{DF91B537-CDE4-4325-80C5-B101C8088950}" srcOrd="0" destOrd="0" presId="urn:microsoft.com/office/officeart/2018/2/layout/IconLabelList"/>
    <dgm:cxn modelId="{5D3163EB-E3A5-4AA5-A6C0-A4FE3F6ADB4B}" type="presParOf" srcId="{56F2F620-2DB4-43F9-9C27-913034C5B9C7}" destId="{767DCF1A-1AFF-4293-BF79-6E4ED09584AC}" srcOrd="1" destOrd="0" presId="urn:microsoft.com/office/officeart/2018/2/layout/IconLabelList"/>
    <dgm:cxn modelId="{D8088075-239C-40C7-995D-0A3046314E9B}" type="presParOf" srcId="{56F2F620-2DB4-43F9-9C27-913034C5B9C7}" destId="{2B0B2B13-6E9E-4AF6-BA54-5B6EFD75603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BE540C-B918-4A51-BE6D-D8CF5D364B14}" type="doc">
      <dgm:prSet loTypeId="urn:microsoft.com/office/officeart/2018/2/layout/IconLabelDescriptionList" loCatId="icon" qsTypeId="urn:microsoft.com/office/officeart/2005/8/quickstyle/simple4" qsCatId="simple" csTypeId="urn:microsoft.com/office/officeart/2018/5/colors/Iconchunking_neutralbg_accent5_2" csCatId="accent5" phldr="1"/>
      <dgm:spPr/>
      <dgm:t>
        <a:bodyPr/>
        <a:lstStyle/>
        <a:p>
          <a:endParaRPr lang="en-US"/>
        </a:p>
      </dgm:t>
    </dgm:pt>
    <dgm:pt modelId="{26A84687-7E69-465D-8D5D-D5B493BC8DC6}">
      <dgm:prSet/>
      <dgm:spPr/>
      <dgm:t>
        <a:bodyPr/>
        <a:lstStyle/>
        <a:p>
          <a:pPr>
            <a:defRPr b="1"/>
          </a:pPr>
          <a:r>
            <a:rPr lang="en-US"/>
            <a:t>Search LARA</a:t>
          </a:r>
        </a:p>
      </dgm:t>
    </dgm:pt>
    <dgm:pt modelId="{E393C03A-5563-4151-B12B-3AF94480F8EF}" type="parTrans" cxnId="{18362036-CF43-4CAE-8D81-10EC916384CB}">
      <dgm:prSet/>
      <dgm:spPr/>
      <dgm:t>
        <a:bodyPr/>
        <a:lstStyle/>
        <a:p>
          <a:endParaRPr lang="en-US"/>
        </a:p>
      </dgm:t>
    </dgm:pt>
    <dgm:pt modelId="{F28C7EE4-E34A-4344-96FF-9B878FC4E72D}" type="sibTrans" cxnId="{18362036-CF43-4CAE-8D81-10EC916384CB}">
      <dgm:prSet/>
      <dgm:spPr/>
      <dgm:t>
        <a:bodyPr/>
        <a:lstStyle/>
        <a:p>
          <a:endParaRPr lang="en-US"/>
        </a:p>
      </dgm:t>
    </dgm:pt>
    <dgm:pt modelId="{BF0DB27A-4E01-4E56-A127-8FBD8D79FE3A}">
      <dgm:prSet/>
      <dgm:spPr/>
      <dgm:t>
        <a:bodyPr/>
        <a:lstStyle/>
        <a:p>
          <a:r>
            <a:rPr lang="en-US"/>
            <a:t>Online Entity Search</a:t>
          </a:r>
        </a:p>
      </dgm:t>
    </dgm:pt>
    <dgm:pt modelId="{C5473310-C231-497C-AF98-CC014AD55634}" type="parTrans" cxnId="{33AC2904-A022-4B5F-9B63-CDC8266F351F}">
      <dgm:prSet/>
      <dgm:spPr/>
      <dgm:t>
        <a:bodyPr/>
        <a:lstStyle/>
        <a:p>
          <a:endParaRPr lang="en-US"/>
        </a:p>
      </dgm:t>
    </dgm:pt>
    <dgm:pt modelId="{E5E94A2A-8315-4586-B894-4946C5D3029D}" type="sibTrans" cxnId="{33AC2904-A022-4B5F-9B63-CDC8266F351F}">
      <dgm:prSet/>
      <dgm:spPr/>
      <dgm:t>
        <a:bodyPr/>
        <a:lstStyle/>
        <a:p>
          <a:endParaRPr lang="en-US"/>
        </a:p>
      </dgm:t>
    </dgm:pt>
    <dgm:pt modelId="{56E61C08-9751-4FA3-938B-C734EEAB4D08}">
      <dgm:prSet/>
      <dgm:spPr/>
      <dgm:t>
        <a:bodyPr/>
        <a:lstStyle/>
        <a:p>
          <a:r>
            <a:rPr lang="en-US">
              <a:hlinkClick xmlns:r="http://schemas.openxmlformats.org/officeDocument/2006/relationships" r:id="rId1"/>
            </a:rPr>
            <a:t>http://w1.lara.state.mi.us/businessentitysearch/</a:t>
          </a:r>
          <a:endParaRPr lang="en-US"/>
        </a:p>
      </dgm:t>
    </dgm:pt>
    <dgm:pt modelId="{0665B9CD-6DD9-45E7-910F-8808987B8E4F}" type="parTrans" cxnId="{C1B909FF-0BAB-4802-989C-D350A8519C1B}">
      <dgm:prSet/>
      <dgm:spPr/>
      <dgm:t>
        <a:bodyPr/>
        <a:lstStyle/>
        <a:p>
          <a:endParaRPr lang="en-US"/>
        </a:p>
      </dgm:t>
    </dgm:pt>
    <dgm:pt modelId="{1E3BD035-3B02-4805-B9C0-3AB625668AA7}" type="sibTrans" cxnId="{C1B909FF-0BAB-4802-989C-D350A8519C1B}">
      <dgm:prSet/>
      <dgm:spPr/>
      <dgm:t>
        <a:bodyPr/>
        <a:lstStyle/>
        <a:p>
          <a:endParaRPr lang="en-US"/>
        </a:p>
      </dgm:t>
    </dgm:pt>
    <dgm:pt modelId="{893AEF6A-C29E-4FF5-885B-50273468576D}">
      <dgm:prSet/>
      <dgm:spPr/>
      <dgm:t>
        <a:bodyPr/>
        <a:lstStyle/>
        <a:p>
          <a:pPr>
            <a:defRPr b="1"/>
          </a:pPr>
          <a:r>
            <a:rPr lang="en-US"/>
            <a:t>Contact LARA</a:t>
          </a:r>
        </a:p>
      </dgm:t>
    </dgm:pt>
    <dgm:pt modelId="{667F0331-D032-4EDE-B6DC-7BA81B01CE18}" type="parTrans" cxnId="{0FBCABE9-3AD7-428C-9372-A7E49B59BB3F}">
      <dgm:prSet/>
      <dgm:spPr/>
      <dgm:t>
        <a:bodyPr/>
        <a:lstStyle/>
        <a:p>
          <a:endParaRPr lang="en-US"/>
        </a:p>
      </dgm:t>
    </dgm:pt>
    <dgm:pt modelId="{CD9DA3A0-6EB8-4C7C-9852-D935AA5D97F8}" type="sibTrans" cxnId="{0FBCABE9-3AD7-428C-9372-A7E49B59BB3F}">
      <dgm:prSet/>
      <dgm:spPr/>
      <dgm:t>
        <a:bodyPr/>
        <a:lstStyle/>
        <a:p>
          <a:endParaRPr lang="en-US"/>
        </a:p>
      </dgm:t>
    </dgm:pt>
    <dgm:pt modelId="{DEA4EAD5-9628-4BD6-B95B-51BA408EB512}">
      <dgm:prSet/>
      <dgm:spPr/>
      <dgm:t>
        <a:bodyPr/>
        <a:lstStyle/>
        <a:p>
          <a:r>
            <a:rPr lang="en-US" u="sng">
              <a:hlinkClick xmlns:r="http://schemas.openxmlformats.org/officeDocument/2006/relationships" r:id="rId2"/>
            </a:rPr>
            <a:t>Corporations Division</a:t>
          </a:r>
          <a:br>
            <a:rPr lang="en-US"/>
          </a:br>
          <a:r>
            <a:rPr lang="en-US"/>
            <a:t>P.O. Box 30054</a:t>
          </a:r>
          <a:br>
            <a:rPr lang="en-US"/>
          </a:br>
          <a:r>
            <a:rPr lang="en-US"/>
            <a:t>Lansing, MI 48909</a:t>
          </a:r>
        </a:p>
      </dgm:t>
    </dgm:pt>
    <dgm:pt modelId="{83B22108-430C-4365-B769-4ED42CF63370}" type="parTrans" cxnId="{69C06BE9-96BF-4D8F-89B4-71E4F06D7E1A}">
      <dgm:prSet/>
      <dgm:spPr/>
      <dgm:t>
        <a:bodyPr/>
        <a:lstStyle/>
        <a:p>
          <a:endParaRPr lang="en-US"/>
        </a:p>
      </dgm:t>
    </dgm:pt>
    <dgm:pt modelId="{396EF8A7-815F-4D90-AFE6-FBC52F17C963}" type="sibTrans" cxnId="{69C06BE9-96BF-4D8F-89B4-71E4F06D7E1A}">
      <dgm:prSet/>
      <dgm:spPr/>
      <dgm:t>
        <a:bodyPr/>
        <a:lstStyle/>
        <a:p>
          <a:endParaRPr lang="en-US"/>
        </a:p>
      </dgm:t>
    </dgm:pt>
    <dgm:pt modelId="{CEDF4536-3429-4012-9F19-A79D81A31C54}">
      <dgm:prSet/>
      <dgm:spPr/>
      <dgm:t>
        <a:bodyPr/>
        <a:lstStyle/>
        <a:p>
          <a:r>
            <a:rPr lang="en-US"/>
            <a:t>517-241-6470</a:t>
          </a:r>
        </a:p>
      </dgm:t>
    </dgm:pt>
    <dgm:pt modelId="{CAAD3B4D-6847-490C-BB99-7F4068B724A1}" type="parTrans" cxnId="{C2958F8A-60AE-4F18-A50D-1C068350FEBB}">
      <dgm:prSet/>
      <dgm:spPr/>
      <dgm:t>
        <a:bodyPr/>
        <a:lstStyle/>
        <a:p>
          <a:endParaRPr lang="en-US"/>
        </a:p>
      </dgm:t>
    </dgm:pt>
    <dgm:pt modelId="{0FF5356B-C043-49E9-8AE8-CFBF4C1FCF58}" type="sibTrans" cxnId="{C2958F8A-60AE-4F18-A50D-1C068350FEBB}">
      <dgm:prSet/>
      <dgm:spPr/>
      <dgm:t>
        <a:bodyPr/>
        <a:lstStyle/>
        <a:p>
          <a:endParaRPr lang="en-US"/>
        </a:p>
      </dgm:t>
    </dgm:pt>
    <dgm:pt modelId="{8282C56C-FEDF-4588-B412-CEB128B5A950}">
      <dgm:prSet/>
      <dgm:spPr/>
      <dgm:t>
        <a:bodyPr/>
        <a:lstStyle/>
        <a:p>
          <a:r>
            <a:rPr lang="en-US" u="sng">
              <a:hlinkClick xmlns:r="http://schemas.openxmlformats.org/officeDocument/2006/relationships" r:id="rId3"/>
            </a:rPr>
            <a:t>CorpsMail@michigan.gov </a:t>
          </a:r>
          <a:endParaRPr lang="en-US"/>
        </a:p>
      </dgm:t>
    </dgm:pt>
    <dgm:pt modelId="{51013E70-6610-42F9-B8F9-59EBF48FAF85}" type="parTrans" cxnId="{39C18D6C-003F-404D-9187-8BE7234C621D}">
      <dgm:prSet/>
      <dgm:spPr/>
      <dgm:t>
        <a:bodyPr/>
        <a:lstStyle/>
        <a:p>
          <a:endParaRPr lang="en-US"/>
        </a:p>
      </dgm:t>
    </dgm:pt>
    <dgm:pt modelId="{2140A960-1F32-44CE-A250-577AF8B7DD00}" type="sibTrans" cxnId="{39C18D6C-003F-404D-9187-8BE7234C621D}">
      <dgm:prSet/>
      <dgm:spPr/>
      <dgm:t>
        <a:bodyPr/>
        <a:lstStyle/>
        <a:p>
          <a:endParaRPr lang="en-US"/>
        </a:p>
      </dgm:t>
    </dgm:pt>
    <dgm:pt modelId="{BDC6F9C0-C3AA-4567-827B-46B686AC9D8F}" type="pres">
      <dgm:prSet presAssocID="{ABBE540C-B918-4A51-BE6D-D8CF5D364B14}" presName="root" presStyleCnt="0">
        <dgm:presLayoutVars>
          <dgm:dir/>
          <dgm:resizeHandles val="exact"/>
        </dgm:presLayoutVars>
      </dgm:prSet>
      <dgm:spPr/>
    </dgm:pt>
    <dgm:pt modelId="{A30D07BC-5D70-47ED-9174-9F3E7622AD1E}" type="pres">
      <dgm:prSet presAssocID="{26A84687-7E69-465D-8D5D-D5B493BC8DC6}" presName="compNode" presStyleCnt="0"/>
      <dgm:spPr/>
    </dgm:pt>
    <dgm:pt modelId="{9DD68DA3-01AE-42A9-80F7-9DB6AE409FB9}" type="pres">
      <dgm:prSet presAssocID="{26A84687-7E69-465D-8D5D-D5B493BC8DC6}" presName="iconRect" presStyleLbl="node1" presStyleIdx="0" presStyleCnt="2"/>
      <dgm:spPr>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agnifying glass"/>
        </a:ext>
      </dgm:extLst>
    </dgm:pt>
    <dgm:pt modelId="{203C59B3-0EE0-466E-8314-B02F84051882}" type="pres">
      <dgm:prSet presAssocID="{26A84687-7E69-465D-8D5D-D5B493BC8DC6}" presName="iconSpace" presStyleCnt="0"/>
      <dgm:spPr/>
    </dgm:pt>
    <dgm:pt modelId="{7CF8037E-5B1F-41BB-89EE-A3375D6CFC75}" type="pres">
      <dgm:prSet presAssocID="{26A84687-7E69-465D-8D5D-D5B493BC8DC6}" presName="parTx" presStyleLbl="revTx" presStyleIdx="0" presStyleCnt="4">
        <dgm:presLayoutVars>
          <dgm:chMax val="0"/>
          <dgm:chPref val="0"/>
        </dgm:presLayoutVars>
      </dgm:prSet>
      <dgm:spPr/>
    </dgm:pt>
    <dgm:pt modelId="{9EDAA3ED-789B-471F-B70D-71E9BF65918B}" type="pres">
      <dgm:prSet presAssocID="{26A84687-7E69-465D-8D5D-D5B493BC8DC6}" presName="txSpace" presStyleCnt="0"/>
      <dgm:spPr/>
    </dgm:pt>
    <dgm:pt modelId="{A01E20E5-CF0E-4FAA-9706-D08C22EC1A47}" type="pres">
      <dgm:prSet presAssocID="{26A84687-7E69-465D-8D5D-D5B493BC8DC6}" presName="desTx" presStyleLbl="revTx" presStyleIdx="1" presStyleCnt="4">
        <dgm:presLayoutVars/>
      </dgm:prSet>
      <dgm:spPr/>
    </dgm:pt>
    <dgm:pt modelId="{987700DC-7736-4359-ADA4-80E45D2C4F9B}" type="pres">
      <dgm:prSet presAssocID="{F28C7EE4-E34A-4344-96FF-9B878FC4E72D}" presName="sibTrans" presStyleCnt="0"/>
      <dgm:spPr/>
    </dgm:pt>
    <dgm:pt modelId="{368889C4-0F8C-4E66-B864-E280FD34D5B5}" type="pres">
      <dgm:prSet presAssocID="{893AEF6A-C29E-4FF5-885B-50273468576D}" presName="compNode" presStyleCnt="0"/>
      <dgm:spPr/>
    </dgm:pt>
    <dgm:pt modelId="{A75BF9A9-403A-45EC-ACB5-8B3731CE14A2}" type="pres">
      <dgm:prSet presAssocID="{893AEF6A-C29E-4FF5-885B-50273468576D}" presName="iconRect" presStyleLbl="node1" presStyleIdx="1" presStyleCnt="2"/>
      <dgm:spPr>
        <a:blipFill>
          <a:blip xmlns:r="http://schemas.openxmlformats.org/officeDocument/2006/relationships"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Telephone"/>
        </a:ext>
      </dgm:extLst>
    </dgm:pt>
    <dgm:pt modelId="{FC00DDE7-2A45-42ED-B6FC-4BB7F4411F1D}" type="pres">
      <dgm:prSet presAssocID="{893AEF6A-C29E-4FF5-885B-50273468576D}" presName="iconSpace" presStyleCnt="0"/>
      <dgm:spPr/>
    </dgm:pt>
    <dgm:pt modelId="{3054CE98-2A83-45C7-AAA3-E6FF0AA3B5B0}" type="pres">
      <dgm:prSet presAssocID="{893AEF6A-C29E-4FF5-885B-50273468576D}" presName="parTx" presStyleLbl="revTx" presStyleIdx="2" presStyleCnt="4">
        <dgm:presLayoutVars>
          <dgm:chMax val="0"/>
          <dgm:chPref val="0"/>
        </dgm:presLayoutVars>
      </dgm:prSet>
      <dgm:spPr/>
    </dgm:pt>
    <dgm:pt modelId="{AA28F61D-67A5-4117-864F-6E76EF5806A6}" type="pres">
      <dgm:prSet presAssocID="{893AEF6A-C29E-4FF5-885B-50273468576D}" presName="txSpace" presStyleCnt="0"/>
      <dgm:spPr/>
    </dgm:pt>
    <dgm:pt modelId="{1A493729-CA74-46CF-8EE9-91CC2CDAA56A}" type="pres">
      <dgm:prSet presAssocID="{893AEF6A-C29E-4FF5-885B-50273468576D}" presName="desTx" presStyleLbl="revTx" presStyleIdx="3" presStyleCnt="4">
        <dgm:presLayoutVars/>
      </dgm:prSet>
      <dgm:spPr/>
    </dgm:pt>
  </dgm:ptLst>
  <dgm:cxnLst>
    <dgm:cxn modelId="{33AC2904-A022-4B5F-9B63-CDC8266F351F}" srcId="{26A84687-7E69-465D-8D5D-D5B493BC8DC6}" destId="{BF0DB27A-4E01-4E56-A127-8FBD8D79FE3A}" srcOrd="0" destOrd="0" parTransId="{C5473310-C231-497C-AF98-CC014AD55634}" sibTransId="{E5E94A2A-8315-4586-B894-4946C5D3029D}"/>
    <dgm:cxn modelId="{3C61F825-E722-41FF-B72F-DE0B0C463BE3}" type="presOf" srcId="{893AEF6A-C29E-4FF5-885B-50273468576D}" destId="{3054CE98-2A83-45C7-AAA3-E6FF0AA3B5B0}" srcOrd="0" destOrd="0" presId="urn:microsoft.com/office/officeart/2018/2/layout/IconLabelDescriptionList"/>
    <dgm:cxn modelId="{18362036-CF43-4CAE-8D81-10EC916384CB}" srcId="{ABBE540C-B918-4A51-BE6D-D8CF5D364B14}" destId="{26A84687-7E69-465D-8D5D-D5B493BC8DC6}" srcOrd="0" destOrd="0" parTransId="{E393C03A-5563-4151-B12B-3AF94480F8EF}" sibTransId="{F28C7EE4-E34A-4344-96FF-9B878FC4E72D}"/>
    <dgm:cxn modelId="{8EEA484B-F769-4AAC-A2B1-7887D6D85578}" type="presOf" srcId="{56E61C08-9751-4FA3-938B-C734EEAB4D08}" destId="{A01E20E5-CF0E-4FAA-9706-D08C22EC1A47}" srcOrd="0" destOrd="1" presId="urn:microsoft.com/office/officeart/2018/2/layout/IconLabelDescriptionList"/>
    <dgm:cxn modelId="{39C18D6C-003F-404D-9187-8BE7234C621D}" srcId="{893AEF6A-C29E-4FF5-885B-50273468576D}" destId="{8282C56C-FEDF-4588-B412-CEB128B5A950}" srcOrd="2" destOrd="0" parTransId="{51013E70-6610-42F9-B8F9-59EBF48FAF85}" sibTransId="{2140A960-1F32-44CE-A250-577AF8B7DD00}"/>
    <dgm:cxn modelId="{C2958F8A-60AE-4F18-A50D-1C068350FEBB}" srcId="{893AEF6A-C29E-4FF5-885B-50273468576D}" destId="{CEDF4536-3429-4012-9F19-A79D81A31C54}" srcOrd="1" destOrd="0" parTransId="{CAAD3B4D-6847-490C-BB99-7F4068B724A1}" sibTransId="{0FF5356B-C043-49E9-8AE8-CFBF4C1FCF58}"/>
    <dgm:cxn modelId="{4BADCB94-F97F-49E3-A5F7-FE3F877185D2}" type="presOf" srcId="{26A84687-7E69-465D-8D5D-D5B493BC8DC6}" destId="{7CF8037E-5B1F-41BB-89EE-A3375D6CFC75}" srcOrd="0" destOrd="0" presId="urn:microsoft.com/office/officeart/2018/2/layout/IconLabelDescriptionList"/>
    <dgm:cxn modelId="{AE36FB9D-C3AB-4716-9C05-0402CC05DEA7}" type="presOf" srcId="{BF0DB27A-4E01-4E56-A127-8FBD8D79FE3A}" destId="{A01E20E5-CF0E-4FAA-9706-D08C22EC1A47}" srcOrd="0" destOrd="0" presId="urn:microsoft.com/office/officeart/2018/2/layout/IconLabelDescriptionList"/>
    <dgm:cxn modelId="{EC5D2DC7-70B0-4FE3-8AD0-20E1303930EA}" type="presOf" srcId="{8282C56C-FEDF-4588-B412-CEB128B5A950}" destId="{1A493729-CA74-46CF-8EE9-91CC2CDAA56A}" srcOrd="0" destOrd="2" presId="urn:microsoft.com/office/officeart/2018/2/layout/IconLabelDescriptionList"/>
    <dgm:cxn modelId="{D205B6D2-7520-4BAF-AEC7-B42A26F17C3C}" type="presOf" srcId="{CEDF4536-3429-4012-9F19-A79D81A31C54}" destId="{1A493729-CA74-46CF-8EE9-91CC2CDAA56A}" srcOrd="0" destOrd="1" presId="urn:microsoft.com/office/officeart/2018/2/layout/IconLabelDescriptionList"/>
    <dgm:cxn modelId="{69C06BE9-96BF-4D8F-89B4-71E4F06D7E1A}" srcId="{893AEF6A-C29E-4FF5-885B-50273468576D}" destId="{DEA4EAD5-9628-4BD6-B95B-51BA408EB512}" srcOrd="0" destOrd="0" parTransId="{83B22108-430C-4365-B769-4ED42CF63370}" sibTransId="{396EF8A7-815F-4D90-AFE6-FBC52F17C963}"/>
    <dgm:cxn modelId="{0FBCABE9-3AD7-428C-9372-A7E49B59BB3F}" srcId="{ABBE540C-B918-4A51-BE6D-D8CF5D364B14}" destId="{893AEF6A-C29E-4FF5-885B-50273468576D}" srcOrd="1" destOrd="0" parTransId="{667F0331-D032-4EDE-B6DC-7BA81B01CE18}" sibTransId="{CD9DA3A0-6EB8-4C7C-9852-D935AA5D97F8}"/>
    <dgm:cxn modelId="{021189F3-72AE-4C84-944E-2C7F9D1BC22E}" type="presOf" srcId="{ABBE540C-B918-4A51-BE6D-D8CF5D364B14}" destId="{BDC6F9C0-C3AA-4567-827B-46B686AC9D8F}" srcOrd="0" destOrd="0" presId="urn:microsoft.com/office/officeart/2018/2/layout/IconLabelDescriptionList"/>
    <dgm:cxn modelId="{EEDDDDF6-2939-4B26-B91C-DC591A17B30E}" type="presOf" srcId="{DEA4EAD5-9628-4BD6-B95B-51BA408EB512}" destId="{1A493729-CA74-46CF-8EE9-91CC2CDAA56A}" srcOrd="0" destOrd="0" presId="urn:microsoft.com/office/officeart/2018/2/layout/IconLabelDescriptionList"/>
    <dgm:cxn modelId="{C1B909FF-0BAB-4802-989C-D350A8519C1B}" srcId="{BF0DB27A-4E01-4E56-A127-8FBD8D79FE3A}" destId="{56E61C08-9751-4FA3-938B-C734EEAB4D08}" srcOrd="0" destOrd="0" parTransId="{0665B9CD-6DD9-45E7-910F-8808987B8E4F}" sibTransId="{1E3BD035-3B02-4805-B9C0-3AB625668AA7}"/>
    <dgm:cxn modelId="{F345897D-6178-4244-BE31-9B90E2A81BD9}" type="presParOf" srcId="{BDC6F9C0-C3AA-4567-827B-46B686AC9D8F}" destId="{A30D07BC-5D70-47ED-9174-9F3E7622AD1E}" srcOrd="0" destOrd="0" presId="urn:microsoft.com/office/officeart/2018/2/layout/IconLabelDescriptionList"/>
    <dgm:cxn modelId="{83198C02-D821-4735-97C4-C3DD55A2CDC9}" type="presParOf" srcId="{A30D07BC-5D70-47ED-9174-9F3E7622AD1E}" destId="{9DD68DA3-01AE-42A9-80F7-9DB6AE409FB9}" srcOrd="0" destOrd="0" presId="urn:microsoft.com/office/officeart/2018/2/layout/IconLabelDescriptionList"/>
    <dgm:cxn modelId="{991A2780-AAA0-4652-9AEC-89699239E68F}" type="presParOf" srcId="{A30D07BC-5D70-47ED-9174-9F3E7622AD1E}" destId="{203C59B3-0EE0-466E-8314-B02F84051882}" srcOrd="1" destOrd="0" presId="urn:microsoft.com/office/officeart/2018/2/layout/IconLabelDescriptionList"/>
    <dgm:cxn modelId="{E51B34CB-52B8-4DC5-B2E3-DDCD6ED30A2A}" type="presParOf" srcId="{A30D07BC-5D70-47ED-9174-9F3E7622AD1E}" destId="{7CF8037E-5B1F-41BB-89EE-A3375D6CFC75}" srcOrd="2" destOrd="0" presId="urn:microsoft.com/office/officeart/2018/2/layout/IconLabelDescriptionList"/>
    <dgm:cxn modelId="{431975E6-814B-4915-89B4-C3CC85B71954}" type="presParOf" srcId="{A30D07BC-5D70-47ED-9174-9F3E7622AD1E}" destId="{9EDAA3ED-789B-471F-B70D-71E9BF65918B}" srcOrd="3" destOrd="0" presId="urn:microsoft.com/office/officeart/2018/2/layout/IconLabelDescriptionList"/>
    <dgm:cxn modelId="{39FBF197-F28F-47CC-9016-2F72C8DD8FEA}" type="presParOf" srcId="{A30D07BC-5D70-47ED-9174-9F3E7622AD1E}" destId="{A01E20E5-CF0E-4FAA-9706-D08C22EC1A47}" srcOrd="4" destOrd="0" presId="urn:microsoft.com/office/officeart/2018/2/layout/IconLabelDescriptionList"/>
    <dgm:cxn modelId="{0BA5F517-67DE-4706-A3E2-F9361BE4D86E}" type="presParOf" srcId="{BDC6F9C0-C3AA-4567-827B-46B686AC9D8F}" destId="{987700DC-7736-4359-ADA4-80E45D2C4F9B}" srcOrd="1" destOrd="0" presId="urn:microsoft.com/office/officeart/2018/2/layout/IconLabelDescriptionList"/>
    <dgm:cxn modelId="{A60306A4-D61D-4CCC-AD43-7F36D035D57F}" type="presParOf" srcId="{BDC6F9C0-C3AA-4567-827B-46B686AC9D8F}" destId="{368889C4-0F8C-4E66-B864-E280FD34D5B5}" srcOrd="2" destOrd="0" presId="urn:microsoft.com/office/officeart/2018/2/layout/IconLabelDescriptionList"/>
    <dgm:cxn modelId="{D74DF025-D745-4728-8F5F-68650741984B}" type="presParOf" srcId="{368889C4-0F8C-4E66-B864-E280FD34D5B5}" destId="{A75BF9A9-403A-45EC-ACB5-8B3731CE14A2}" srcOrd="0" destOrd="0" presId="urn:microsoft.com/office/officeart/2018/2/layout/IconLabelDescriptionList"/>
    <dgm:cxn modelId="{F63F857A-FAB9-48A1-8E88-BC541B5311B0}" type="presParOf" srcId="{368889C4-0F8C-4E66-B864-E280FD34D5B5}" destId="{FC00DDE7-2A45-42ED-B6FC-4BB7F4411F1D}" srcOrd="1" destOrd="0" presId="urn:microsoft.com/office/officeart/2018/2/layout/IconLabelDescriptionList"/>
    <dgm:cxn modelId="{E1956ADD-4A3A-49DF-BC67-9F21FB283F3E}" type="presParOf" srcId="{368889C4-0F8C-4E66-B864-E280FD34D5B5}" destId="{3054CE98-2A83-45C7-AAA3-E6FF0AA3B5B0}" srcOrd="2" destOrd="0" presId="urn:microsoft.com/office/officeart/2018/2/layout/IconLabelDescriptionList"/>
    <dgm:cxn modelId="{6B0582EF-9BE0-40A8-B0C5-9F3C7C61D6DF}" type="presParOf" srcId="{368889C4-0F8C-4E66-B864-E280FD34D5B5}" destId="{AA28F61D-67A5-4117-864F-6E76EF5806A6}" srcOrd="3" destOrd="0" presId="urn:microsoft.com/office/officeart/2018/2/layout/IconLabelDescriptionList"/>
    <dgm:cxn modelId="{90263B55-5009-4413-ACE6-7E74330E7C54}" type="presParOf" srcId="{368889C4-0F8C-4E66-B864-E280FD34D5B5}" destId="{1A493729-CA74-46CF-8EE9-91CC2CDAA56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6A7ED9-46FA-4106-BA88-BAB4E992F7BC}" type="doc">
      <dgm:prSet loTypeId="urn:microsoft.com/office/officeart/2018/5/layout/CenteredIconLabelDescriptionList" loCatId="icon" qsTypeId="urn:microsoft.com/office/officeart/2005/8/quickstyle/simple4" qsCatId="simple" csTypeId="urn:microsoft.com/office/officeart/2018/5/colors/Iconchunking_neutralbg_accent4_2" csCatId="accent4" phldr="1"/>
      <dgm:spPr/>
      <dgm:t>
        <a:bodyPr/>
        <a:lstStyle/>
        <a:p>
          <a:endParaRPr lang="en-US"/>
        </a:p>
      </dgm:t>
    </dgm:pt>
    <dgm:pt modelId="{FB578DB5-D4DD-4240-B032-8567584E7E5C}">
      <dgm:prSet/>
      <dgm:spPr/>
      <dgm:t>
        <a:bodyPr/>
        <a:lstStyle/>
        <a:p>
          <a:pPr>
            <a:defRPr b="1"/>
          </a:pPr>
          <a:r>
            <a:rPr lang="en-US"/>
            <a:t>Check your Post’s Tax Exempt Status Here</a:t>
          </a:r>
        </a:p>
      </dgm:t>
    </dgm:pt>
    <dgm:pt modelId="{3538136B-5AFF-46F8-A2A5-8D432EB72A88}" type="parTrans" cxnId="{19128D69-F2E4-4ED5-B416-AD337689D6E7}">
      <dgm:prSet/>
      <dgm:spPr/>
      <dgm:t>
        <a:bodyPr/>
        <a:lstStyle/>
        <a:p>
          <a:endParaRPr lang="en-US"/>
        </a:p>
      </dgm:t>
    </dgm:pt>
    <dgm:pt modelId="{F050FF6D-C8E6-49C2-B85C-08DB5ADEDB9B}" type="sibTrans" cxnId="{19128D69-F2E4-4ED5-B416-AD337689D6E7}">
      <dgm:prSet/>
      <dgm:spPr/>
      <dgm:t>
        <a:bodyPr/>
        <a:lstStyle/>
        <a:p>
          <a:endParaRPr lang="en-US"/>
        </a:p>
      </dgm:t>
    </dgm:pt>
    <dgm:pt modelId="{C598F85B-8346-4F10-93BD-8C06571D9AF3}">
      <dgm:prSet/>
      <dgm:spPr/>
      <dgm:t>
        <a:bodyPr/>
        <a:lstStyle/>
        <a:p>
          <a:r>
            <a:rPr lang="en-US" dirty="0">
              <a:hlinkClick xmlns:r="http://schemas.openxmlformats.org/officeDocument/2006/relationships" r:id="rId1"/>
            </a:rPr>
            <a:t>https://www.irs.gov/charities-non-profits/tax-exempt-organization-search</a:t>
          </a:r>
          <a:endParaRPr lang="en-US" dirty="0"/>
        </a:p>
      </dgm:t>
    </dgm:pt>
    <dgm:pt modelId="{29E79FCA-3CA2-408F-9C4C-05683990D4E1}" type="parTrans" cxnId="{42211E20-5AA8-459D-9B73-8735E47789BD}">
      <dgm:prSet/>
      <dgm:spPr/>
      <dgm:t>
        <a:bodyPr/>
        <a:lstStyle/>
        <a:p>
          <a:endParaRPr lang="en-US"/>
        </a:p>
      </dgm:t>
    </dgm:pt>
    <dgm:pt modelId="{492C4D92-1BBE-447C-B0BD-E4374A157AF5}" type="sibTrans" cxnId="{42211E20-5AA8-459D-9B73-8735E47789BD}">
      <dgm:prSet/>
      <dgm:spPr/>
      <dgm:t>
        <a:bodyPr/>
        <a:lstStyle/>
        <a:p>
          <a:endParaRPr lang="en-US"/>
        </a:p>
      </dgm:t>
    </dgm:pt>
    <dgm:pt modelId="{2A418009-DFA6-463E-B735-A27217674650}">
      <dgm:prSet/>
      <dgm:spPr/>
      <dgm:t>
        <a:bodyPr/>
        <a:lstStyle/>
        <a:p>
          <a:pPr>
            <a:defRPr b="1"/>
          </a:pPr>
          <a:r>
            <a:rPr lang="en-US"/>
            <a:t>Four Choices of Databases to Search</a:t>
          </a:r>
        </a:p>
      </dgm:t>
    </dgm:pt>
    <dgm:pt modelId="{FD26D9C6-10B9-4864-9043-8F3F102AA68C}" type="parTrans" cxnId="{6CA57A7C-6798-4958-8353-EE85F5B877C6}">
      <dgm:prSet/>
      <dgm:spPr/>
      <dgm:t>
        <a:bodyPr/>
        <a:lstStyle/>
        <a:p>
          <a:endParaRPr lang="en-US"/>
        </a:p>
      </dgm:t>
    </dgm:pt>
    <dgm:pt modelId="{8D07E37B-A005-415E-BC0F-554DD9EA0209}" type="sibTrans" cxnId="{6CA57A7C-6798-4958-8353-EE85F5B877C6}">
      <dgm:prSet/>
      <dgm:spPr/>
      <dgm:t>
        <a:bodyPr/>
        <a:lstStyle/>
        <a:p>
          <a:endParaRPr lang="en-US"/>
        </a:p>
      </dgm:t>
    </dgm:pt>
    <dgm:pt modelId="{D90A6D68-F1FE-4698-B5DB-4366FFB9BFA4}">
      <dgm:prSet/>
      <dgm:spPr/>
      <dgm:t>
        <a:bodyPr/>
        <a:lstStyle/>
        <a:p>
          <a:r>
            <a:rPr lang="en-US"/>
            <a:t>Are Eligible to Receive Tax Deductible Contributions</a:t>
          </a:r>
        </a:p>
      </dgm:t>
    </dgm:pt>
    <dgm:pt modelId="{C584322C-D005-4C78-8FB9-337C4BEA8232}" type="parTrans" cxnId="{1333A6C9-4C9B-4596-96B0-D4C1647265A3}">
      <dgm:prSet/>
      <dgm:spPr/>
      <dgm:t>
        <a:bodyPr/>
        <a:lstStyle/>
        <a:p>
          <a:endParaRPr lang="en-US"/>
        </a:p>
      </dgm:t>
    </dgm:pt>
    <dgm:pt modelId="{DB2B3BE5-9293-434D-8232-B291E28358D4}" type="sibTrans" cxnId="{1333A6C9-4C9B-4596-96B0-D4C1647265A3}">
      <dgm:prSet/>
      <dgm:spPr/>
      <dgm:t>
        <a:bodyPr/>
        <a:lstStyle/>
        <a:p>
          <a:endParaRPr lang="en-US"/>
        </a:p>
      </dgm:t>
    </dgm:pt>
    <dgm:pt modelId="{C4A963E6-025B-463E-B460-084CF1CA6B4A}">
      <dgm:prSet/>
      <dgm:spPr/>
      <dgm:t>
        <a:bodyPr/>
        <a:lstStyle/>
        <a:p>
          <a:r>
            <a:rPr lang="en-US"/>
            <a:t>Does NOT list subordinate Members of a Group Exemption Letter</a:t>
          </a:r>
        </a:p>
      </dgm:t>
    </dgm:pt>
    <dgm:pt modelId="{05013372-02FF-4823-B6DF-8AC8D11609BD}" type="parTrans" cxnId="{899637E1-C40D-4592-AAE4-EF303A73145B}">
      <dgm:prSet/>
      <dgm:spPr/>
      <dgm:t>
        <a:bodyPr/>
        <a:lstStyle/>
        <a:p>
          <a:endParaRPr lang="en-US"/>
        </a:p>
      </dgm:t>
    </dgm:pt>
    <dgm:pt modelId="{C7C86F8F-9B85-4058-97E6-6A4531E503DB}" type="sibTrans" cxnId="{899637E1-C40D-4592-AAE4-EF303A73145B}">
      <dgm:prSet/>
      <dgm:spPr/>
      <dgm:t>
        <a:bodyPr/>
        <a:lstStyle/>
        <a:p>
          <a:endParaRPr lang="en-US"/>
        </a:p>
      </dgm:t>
    </dgm:pt>
    <dgm:pt modelId="{818E897C-18A9-4D48-92D5-CC6F584D0A0E}">
      <dgm:prSet/>
      <dgm:spPr/>
      <dgm:t>
        <a:bodyPr/>
        <a:lstStyle/>
        <a:p>
          <a:r>
            <a:rPr lang="en-US"/>
            <a:t>Were Automatically Revoked</a:t>
          </a:r>
        </a:p>
      </dgm:t>
    </dgm:pt>
    <dgm:pt modelId="{8E0EC5F9-E93F-4BA1-B40F-1C813A849946}" type="parTrans" cxnId="{11B114F8-6E45-4448-BE21-CAE3FA91B4FC}">
      <dgm:prSet/>
      <dgm:spPr/>
      <dgm:t>
        <a:bodyPr/>
        <a:lstStyle/>
        <a:p>
          <a:endParaRPr lang="en-US"/>
        </a:p>
      </dgm:t>
    </dgm:pt>
    <dgm:pt modelId="{68BB3601-6B4E-40D2-89BA-A241C2A2C07C}" type="sibTrans" cxnId="{11B114F8-6E45-4448-BE21-CAE3FA91B4FC}">
      <dgm:prSet/>
      <dgm:spPr/>
      <dgm:t>
        <a:bodyPr/>
        <a:lstStyle/>
        <a:p>
          <a:endParaRPr lang="en-US"/>
        </a:p>
      </dgm:t>
    </dgm:pt>
    <dgm:pt modelId="{DE1A7C76-73BD-4B87-A5B1-B0C6A42FEED0}">
      <dgm:prSet/>
      <dgm:spPr/>
      <dgm:t>
        <a:bodyPr/>
        <a:lstStyle/>
        <a:p>
          <a:r>
            <a:rPr lang="en-US"/>
            <a:t>Have Filed Form 990-N</a:t>
          </a:r>
        </a:p>
      </dgm:t>
    </dgm:pt>
    <dgm:pt modelId="{C3A53ACE-1616-482A-87AD-3B40743E90E6}" type="parTrans" cxnId="{FDF73EEB-ED80-4ACB-BED4-9A788F166C59}">
      <dgm:prSet/>
      <dgm:spPr/>
      <dgm:t>
        <a:bodyPr/>
        <a:lstStyle/>
        <a:p>
          <a:endParaRPr lang="en-US"/>
        </a:p>
      </dgm:t>
    </dgm:pt>
    <dgm:pt modelId="{D2F851C0-C846-4E67-B247-F18ABF348128}" type="sibTrans" cxnId="{FDF73EEB-ED80-4ACB-BED4-9A788F166C59}">
      <dgm:prSet/>
      <dgm:spPr/>
      <dgm:t>
        <a:bodyPr/>
        <a:lstStyle/>
        <a:p>
          <a:endParaRPr lang="en-US"/>
        </a:p>
      </dgm:t>
    </dgm:pt>
    <dgm:pt modelId="{1F5CC0E0-F1DA-47F0-B4D4-31C315FF16E9}">
      <dgm:prSet/>
      <dgm:spPr/>
      <dgm:t>
        <a:bodyPr/>
        <a:lstStyle/>
        <a:p>
          <a:r>
            <a:rPr lang="en-US"/>
            <a:t>Exempt Organizations Business Master File</a:t>
          </a:r>
        </a:p>
      </dgm:t>
    </dgm:pt>
    <dgm:pt modelId="{313EA81F-868E-4AD4-9A5E-6B1ABA79D465}" type="parTrans" cxnId="{95FD6724-6D79-4220-A17A-6598618737C6}">
      <dgm:prSet/>
      <dgm:spPr/>
      <dgm:t>
        <a:bodyPr/>
        <a:lstStyle/>
        <a:p>
          <a:endParaRPr lang="en-US"/>
        </a:p>
      </dgm:t>
    </dgm:pt>
    <dgm:pt modelId="{2F3BB148-7686-4CEE-94AD-B35005046EB2}" type="sibTrans" cxnId="{95FD6724-6D79-4220-A17A-6598618737C6}">
      <dgm:prSet/>
      <dgm:spPr/>
      <dgm:t>
        <a:bodyPr/>
        <a:lstStyle/>
        <a:p>
          <a:endParaRPr lang="en-US"/>
        </a:p>
      </dgm:t>
    </dgm:pt>
    <dgm:pt modelId="{2CC55CED-E83B-48B4-88A0-B077FC4AD1CC}" type="pres">
      <dgm:prSet presAssocID="{636A7ED9-46FA-4106-BA88-BAB4E992F7BC}" presName="root" presStyleCnt="0">
        <dgm:presLayoutVars>
          <dgm:dir/>
          <dgm:resizeHandles val="exact"/>
        </dgm:presLayoutVars>
      </dgm:prSet>
      <dgm:spPr/>
    </dgm:pt>
    <dgm:pt modelId="{D5409399-E4F3-486F-B41A-0E81E191DE86}" type="pres">
      <dgm:prSet presAssocID="{FB578DB5-D4DD-4240-B032-8567584E7E5C}" presName="compNode" presStyleCnt="0"/>
      <dgm:spPr/>
    </dgm:pt>
    <dgm:pt modelId="{4224B86F-CEF3-48AE-837F-A3E6EA05B69C}" type="pres">
      <dgm:prSet presAssocID="{FB578DB5-D4DD-4240-B032-8567584E7E5C}" presName="iconRect" presStyleLbl="node1" presStyleIdx="0" presStyleCnt="2"/>
      <dgm:spPr>
        <a:blipFill>
          <a:blip xmlns:r="http://schemas.openxmlformats.org/officeDocument/2006/relationships"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mark"/>
        </a:ext>
      </dgm:extLst>
    </dgm:pt>
    <dgm:pt modelId="{003015BB-107B-402E-9FAF-36E5E3F96FF4}" type="pres">
      <dgm:prSet presAssocID="{FB578DB5-D4DD-4240-B032-8567584E7E5C}" presName="iconSpace" presStyleCnt="0"/>
      <dgm:spPr/>
    </dgm:pt>
    <dgm:pt modelId="{297038A9-EFE5-470E-9564-6BB931C22E91}" type="pres">
      <dgm:prSet presAssocID="{FB578DB5-D4DD-4240-B032-8567584E7E5C}" presName="parTx" presStyleLbl="revTx" presStyleIdx="0" presStyleCnt="4">
        <dgm:presLayoutVars>
          <dgm:chMax val="0"/>
          <dgm:chPref val="0"/>
        </dgm:presLayoutVars>
      </dgm:prSet>
      <dgm:spPr/>
    </dgm:pt>
    <dgm:pt modelId="{DC14A9C1-38D7-4574-A1EA-3E9BF2572219}" type="pres">
      <dgm:prSet presAssocID="{FB578DB5-D4DD-4240-B032-8567584E7E5C}" presName="txSpace" presStyleCnt="0"/>
      <dgm:spPr/>
    </dgm:pt>
    <dgm:pt modelId="{32336501-AB61-433D-9A57-627ED25C19C1}" type="pres">
      <dgm:prSet presAssocID="{FB578DB5-D4DD-4240-B032-8567584E7E5C}" presName="desTx" presStyleLbl="revTx" presStyleIdx="1" presStyleCnt="4">
        <dgm:presLayoutVars/>
      </dgm:prSet>
      <dgm:spPr/>
    </dgm:pt>
    <dgm:pt modelId="{65A93366-E635-4112-83A1-90001326D11B}" type="pres">
      <dgm:prSet presAssocID="{F050FF6D-C8E6-49C2-B85C-08DB5ADEDB9B}" presName="sibTrans" presStyleCnt="0"/>
      <dgm:spPr/>
    </dgm:pt>
    <dgm:pt modelId="{752CA082-2D18-4B14-A22A-0899964F4A37}" type="pres">
      <dgm:prSet presAssocID="{2A418009-DFA6-463E-B735-A27217674650}" presName="compNode" presStyleCnt="0"/>
      <dgm:spPr/>
    </dgm:pt>
    <dgm:pt modelId="{4223D43D-1BE3-49D9-AF72-E36EEF845189}" type="pres">
      <dgm:prSet presAssocID="{2A418009-DFA6-463E-B735-A27217674650}" presName="iconRect" presStyleLbl="node1" presStyleIdx="1" presStyleCnt="2"/>
      <dgm:spPr>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User"/>
        </a:ext>
      </dgm:extLst>
    </dgm:pt>
    <dgm:pt modelId="{35D9375B-EBED-474D-928E-11151E008712}" type="pres">
      <dgm:prSet presAssocID="{2A418009-DFA6-463E-B735-A27217674650}" presName="iconSpace" presStyleCnt="0"/>
      <dgm:spPr/>
    </dgm:pt>
    <dgm:pt modelId="{1154D49E-138C-4FC1-BE16-B93518989496}" type="pres">
      <dgm:prSet presAssocID="{2A418009-DFA6-463E-B735-A27217674650}" presName="parTx" presStyleLbl="revTx" presStyleIdx="2" presStyleCnt="4">
        <dgm:presLayoutVars>
          <dgm:chMax val="0"/>
          <dgm:chPref val="0"/>
        </dgm:presLayoutVars>
      </dgm:prSet>
      <dgm:spPr/>
    </dgm:pt>
    <dgm:pt modelId="{A6D5CDCE-0824-4BBD-B902-C06D1BC45F7E}" type="pres">
      <dgm:prSet presAssocID="{2A418009-DFA6-463E-B735-A27217674650}" presName="txSpace" presStyleCnt="0"/>
      <dgm:spPr/>
    </dgm:pt>
    <dgm:pt modelId="{899859B7-87A4-43E2-9EB3-175742641D55}" type="pres">
      <dgm:prSet presAssocID="{2A418009-DFA6-463E-B735-A27217674650}" presName="desTx" presStyleLbl="revTx" presStyleIdx="3" presStyleCnt="4">
        <dgm:presLayoutVars/>
      </dgm:prSet>
      <dgm:spPr/>
    </dgm:pt>
  </dgm:ptLst>
  <dgm:cxnLst>
    <dgm:cxn modelId="{79B91B20-2AC3-441F-ADAE-1D64644C2D11}" type="presOf" srcId="{1F5CC0E0-F1DA-47F0-B4D4-31C315FF16E9}" destId="{899859B7-87A4-43E2-9EB3-175742641D55}" srcOrd="0" destOrd="4" presId="urn:microsoft.com/office/officeart/2018/5/layout/CenteredIconLabelDescriptionList"/>
    <dgm:cxn modelId="{42211E20-5AA8-459D-9B73-8735E47789BD}" srcId="{FB578DB5-D4DD-4240-B032-8567584E7E5C}" destId="{C598F85B-8346-4F10-93BD-8C06571D9AF3}" srcOrd="0" destOrd="0" parTransId="{29E79FCA-3CA2-408F-9C4C-05683990D4E1}" sibTransId="{492C4D92-1BBE-447C-B0BD-E4374A157AF5}"/>
    <dgm:cxn modelId="{95FD6724-6D79-4220-A17A-6598618737C6}" srcId="{2A418009-DFA6-463E-B735-A27217674650}" destId="{1F5CC0E0-F1DA-47F0-B4D4-31C315FF16E9}" srcOrd="3" destOrd="0" parTransId="{313EA81F-868E-4AD4-9A5E-6B1ABA79D465}" sibTransId="{2F3BB148-7686-4CEE-94AD-B35005046EB2}"/>
    <dgm:cxn modelId="{7BA0D52E-2F4B-4DE1-9C1D-B69C70E7DDFE}" type="presOf" srcId="{C598F85B-8346-4F10-93BD-8C06571D9AF3}" destId="{32336501-AB61-433D-9A57-627ED25C19C1}" srcOrd="0" destOrd="0" presId="urn:microsoft.com/office/officeart/2018/5/layout/CenteredIconLabelDescriptionList"/>
    <dgm:cxn modelId="{96E7233B-DD38-45F8-A6A1-3084FAE0B417}" type="presOf" srcId="{2A418009-DFA6-463E-B735-A27217674650}" destId="{1154D49E-138C-4FC1-BE16-B93518989496}" srcOrd="0" destOrd="0" presId="urn:microsoft.com/office/officeart/2018/5/layout/CenteredIconLabelDescriptionList"/>
    <dgm:cxn modelId="{19128D69-F2E4-4ED5-B416-AD337689D6E7}" srcId="{636A7ED9-46FA-4106-BA88-BAB4E992F7BC}" destId="{FB578DB5-D4DD-4240-B032-8567584E7E5C}" srcOrd="0" destOrd="0" parTransId="{3538136B-5AFF-46F8-A2A5-8D432EB72A88}" sibTransId="{F050FF6D-C8E6-49C2-B85C-08DB5ADEDB9B}"/>
    <dgm:cxn modelId="{70F4B379-E4F0-4D06-82F5-51864D5D969C}" type="presOf" srcId="{636A7ED9-46FA-4106-BA88-BAB4E992F7BC}" destId="{2CC55CED-E83B-48B4-88A0-B077FC4AD1CC}" srcOrd="0" destOrd="0" presId="urn:microsoft.com/office/officeart/2018/5/layout/CenteredIconLabelDescriptionList"/>
    <dgm:cxn modelId="{6CA57A7C-6798-4958-8353-EE85F5B877C6}" srcId="{636A7ED9-46FA-4106-BA88-BAB4E992F7BC}" destId="{2A418009-DFA6-463E-B735-A27217674650}" srcOrd="1" destOrd="0" parTransId="{FD26D9C6-10B9-4864-9043-8F3F102AA68C}" sibTransId="{8D07E37B-A005-415E-BC0F-554DD9EA0209}"/>
    <dgm:cxn modelId="{2C4C3A91-4B82-4E97-A35D-83EAE2906054}" type="presOf" srcId="{FB578DB5-D4DD-4240-B032-8567584E7E5C}" destId="{297038A9-EFE5-470E-9564-6BB931C22E91}" srcOrd="0" destOrd="0" presId="urn:microsoft.com/office/officeart/2018/5/layout/CenteredIconLabelDescriptionList"/>
    <dgm:cxn modelId="{0353E79C-C373-4193-AFB0-8F09B6D972F0}" type="presOf" srcId="{D90A6D68-F1FE-4698-B5DB-4366FFB9BFA4}" destId="{899859B7-87A4-43E2-9EB3-175742641D55}" srcOrd="0" destOrd="0" presId="urn:microsoft.com/office/officeart/2018/5/layout/CenteredIconLabelDescriptionList"/>
    <dgm:cxn modelId="{C93052C7-CFAB-40DD-89C0-930ECCECA0EC}" type="presOf" srcId="{818E897C-18A9-4D48-92D5-CC6F584D0A0E}" destId="{899859B7-87A4-43E2-9EB3-175742641D55}" srcOrd="0" destOrd="2" presId="urn:microsoft.com/office/officeart/2018/5/layout/CenteredIconLabelDescriptionList"/>
    <dgm:cxn modelId="{1333A6C9-4C9B-4596-96B0-D4C1647265A3}" srcId="{2A418009-DFA6-463E-B735-A27217674650}" destId="{D90A6D68-F1FE-4698-B5DB-4366FFB9BFA4}" srcOrd="0" destOrd="0" parTransId="{C584322C-D005-4C78-8FB9-337C4BEA8232}" sibTransId="{DB2B3BE5-9293-434D-8232-B291E28358D4}"/>
    <dgm:cxn modelId="{C3AA6ED4-DA21-4EEA-8213-C2EA34716987}" type="presOf" srcId="{C4A963E6-025B-463E-B460-084CF1CA6B4A}" destId="{899859B7-87A4-43E2-9EB3-175742641D55}" srcOrd="0" destOrd="1" presId="urn:microsoft.com/office/officeart/2018/5/layout/CenteredIconLabelDescriptionList"/>
    <dgm:cxn modelId="{899637E1-C40D-4592-AAE4-EF303A73145B}" srcId="{D90A6D68-F1FE-4698-B5DB-4366FFB9BFA4}" destId="{C4A963E6-025B-463E-B460-084CF1CA6B4A}" srcOrd="0" destOrd="0" parTransId="{05013372-02FF-4823-B6DF-8AC8D11609BD}" sibTransId="{C7C86F8F-9B85-4058-97E6-6A4531E503DB}"/>
    <dgm:cxn modelId="{FDF73EEB-ED80-4ACB-BED4-9A788F166C59}" srcId="{2A418009-DFA6-463E-B735-A27217674650}" destId="{DE1A7C76-73BD-4B87-A5B1-B0C6A42FEED0}" srcOrd="2" destOrd="0" parTransId="{C3A53ACE-1616-482A-87AD-3B40743E90E6}" sibTransId="{D2F851C0-C846-4E67-B247-F18ABF348128}"/>
    <dgm:cxn modelId="{BA8833F4-4461-44D8-ABB8-4040B5BFCC09}" type="presOf" srcId="{DE1A7C76-73BD-4B87-A5B1-B0C6A42FEED0}" destId="{899859B7-87A4-43E2-9EB3-175742641D55}" srcOrd="0" destOrd="3" presId="urn:microsoft.com/office/officeart/2018/5/layout/CenteredIconLabelDescriptionList"/>
    <dgm:cxn modelId="{11B114F8-6E45-4448-BE21-CAE3FA91B4FC}" srcId="{2A418009-DFA6-463E-B735-A27217674650}" destId="{818E897C-18A9-4D48-92D5-CC6F584D0A0E}" srcOrd="1" destOrd="0" parTransId="{8E0EC5F9-E93F-4BA1-B40F-1C813A849946}" sibTransId="{68BB3601-6B4E-40D2-89BA-A241C2A2C07C}"/>
    <dgm:cxn modelId="{158826F1-5654-4BAA-9C91-7F99CF4B82D2}" type="presParOf" srcId="{2CC55CED-E83B-48B4-88A0-B077FC4AD1CC}" destId="{D5409399-E4F3-486F-B41A-0E81E191DE86}" srcOrd="0" destOrd="0" presId="urn:microsoft.com/office/officeart/2018/5/layout/CenteredIconLabelDescriptionList"/>
    <dgm:cxn modelId="{94996E9F-E317-4A36-AE4F-D7419997DCF6}" type="presParOf" srcId="{D5409399-E4F3-486F-B41A-0E81E191DE86}" destId="{4224B86F-CEF3-48AE-837F-A3E6EA05B69C}" srcOrd="0" destOrd="0" presId="urn:microsoft.com/office/officeart/2018/5/layout/CenteredIconLabelDescriptionList"/>
    <dgm:cxn modelId="{317E97B4-F80F-44D2-919C-866CE697FB51}" type="presParOf" srcId="{D5409399-E4F3-486F-B41A-0E81E191DE86}" destId="{003015BB-107B-402E-9FAF-36E5E3F96FF4}" srcOrd="1" destOrd="0" presId="urn:microsoft.com/office/officeart/2018/5/layout/CenteredIconLabelDescriptionList"/>
    <dgm:cxn modelId="{ADDA82F9-141A-4A55-976E-3A2B603EB6F1}" type="presParOf" srcId="{D5409399-E4F3-486F-B41A-0E81E191DE86}" destId="{297038A9-EFE5-470E-9564-6BB931C22E91}" srcOrd="2" destOrd="0" presId="urn:microsoft.com/office/officeart/2018/5/layout/CenteredIconLabelDescriptionList"/>
    <dgm:cxn modelId="{0CBA374F-624A-4BDE-BCD6-36BBAFEC4AF1}" type="presParOf" srcId="{D5409399-E4F3-486F-B41A-0E81E191DE86}" destId="{DC14A9C1-38D7-4574-A1EA-3E9BF2572219}" srcOrd="3" destOrd="0" presId="urn:microsoft.com/office/officeart/2018/5/layout/CenteredIconLabelDescriptionList"/>
    <dgm:cxn modelId="{CB219454-ED63-4087-B267-085A0BFC51D0}" type="presParOf" srcId="{D5409399-E4F3-486F-B41A-0E81E191DE86}" destId="{32336501-AB61-433D-9A57-627ED25C19C1}" srcOrd="4" destOrd="0" presId="urn:microsoft.com/office/officeart/2018/5/layout/CenteredIconLabelDescriptionList"/>
    <dgm:cxn modelId="{CB6EA87C-BD7F-48EE-8582-F56F3A27239A}" type="presParOf" srcId="{2CC55CED-E83B-48B4-88A0-B077FC4AD1CC}" destId="{65A93366-E635-4112-83A1-90001326D11B}" srcOrd="1" destOrd="0" presId="urn:microsoft.com/office/officeart/2018/5/layout/CenteredIconLabelDescriptionList"/>
    <dgm:cxn modelId="{ABFA78A6-CC13-476B-A01F-5A8901F4FDC8}" type="presParOf" srcId="{2CC55CED-E83B-48B4-88A0-B077FC4AD1CC}" destId="{752CA082-2D18-4B14-A22A-0899964F4A37}" srcOrd="2" destOrd="0" presId="urn:microsoft.com/office/officeart/2018/5/layout/CenteredIconLabelDescriptionList"/>
    <dgm:cxn modelId="{A6DED94B-10F4-42B1-8006-EE8D543774DE}" type="presParOf" srcId="{752CA082-2D18-4B14-A22A-0899964F4A37}" destId="{4223D43D-1BE3-49D9-AF72-E36EEF845189}" srcOrd="0" destOrd="0" presId="urn:microsoft.com/office/officeart/2018/5/layout/CenteredIconLabelDescriptionList"/>
    <dgm:cxn modelId="{34F6ABA6-6B82-4AD5-BD8D-3A97B65A70F1}" type="presParOf" srcId="{752CA082-2D18-4B14-A22A-0899964F4A37}" destId="{35D9375B-EBED-474D-928E-11151E008712}" srcOrd="1" destOrd="0" presId="urn:microsoft.com/office/officeart/2018/5/layout/CenteredIconLabelDescriptionList"/>
    <dgm:cxn modelId="{9C78C53C-6EBF-48E5-9796-4849A0CDF7EC}" type="presParOf" srcId="{752CA082-2D18-4B14-A22A-0899964F4A37}" destId="{1154D49E-138C-4FC1-BE16-B93518989496}" srcOrd="2" destOrd="0" presId="urn:microsoft.com/office/officeart/2018/5/layout/CenteredIconLabelDescriptionList"/>
    <dgm:cxn modelId="{0D35B133-5081-47B1-B3F8-106598391D14}" type="presParOf" srcId="{752CA082-2D18-4B14-A22A-0899964F4A37}" destId="{A6D5CDCE-0824-4BBD-B902-C06D1BC45F7E}" srcOrd="3" destOrd="0" presId="urn:microsoft.com/office/officeart/2018/5/layout/CenteredIconLabelDescriptionList"/>
    <dgm:cxn modelId="{FE93E7D7-5728-4EC1-A7DE-D7AD77E5DCB0}" type="presParOf" srcId="{752CA082-2D18-4B14-A22A-0899964F4A37}" destId="{899859B7-87A4-43E2-9EB3-175742641D55}"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29D67A-B732-454A-8F37-92B798F9E6B2}" type="doc">
      <dgm:prSet loTypeId="urn:microsoft.com/office/officeart/2005/8/layout/hierarchy1" loCatId="hierarchy" qsTypeId="urn:microsoft.com/office/officeart/2005/8/quickstyle/simple3" qsCatId="simple" csTypeId="urn:microsoft.com/office/officeart/2005/8/colors/accent0_3" csCatId="mainScheme"/>
      <dgm:spPr/>
      <dgm:t>
        <a:bodyPr/>
        <a:lstStyle/>
        <a:p>
          <a:endParaRPr lang="en-US"/>
        </a:p>
      </dgm:t>
    </dgm:pt>
    <dgm:pt modelId="{19A5F1EF-7BB4-4C87-B64D-84B726E42565}">
      <dgm:prSet/>
      <dgm:spPr/>
      <dgm:t>
        <a:bodyPr/>
        <a:lstStyle/>
        <a:p>
          <a:r>
            <a:rPr lang="en-US"/>
            <a:t>Regardless of the organization's need for income or funds, or the use it makes of the profits</a:t>
          </a:r>
        </a:p>
      </dgm:t>
    </dgm:pt>
    <dgm:pt modelId="{D2F4F994-173C-40D0-BC12-493A9B460CFC}" type="parTrans" cxnId="{A0BB2C45-3D99-4386-B3A5-6A4D34E33475}">
      <dgm:prSet/>
      <dgm:spPr/>
      <dgm:t>
        <a:bodyPr/>
        <a:lstStyle/>
        <a:p>
          <a:endParaRPr lang="en-US"/>
        </a:p>
      </dgm:t>
    </dgm:pt>
    <dgm:pt modelId="{93EB77EB-311F-49F8-8AAD-E5476A3145BC}" type="sibTrans" cxnId="{A0BB2C45-3D99-4386-B3A5-6A4D34E33475}">
      <dgm:prSet/>
      <dgm:spPr/>
      <dgm:t>
        <a:bodyPr/>
        <a:lstStyle/>
        <a:p>
          <a:endParaRPr lang="en-US"/>
        </a:p>
      </dgm:t>
    </dgm:pt>
    <dgm:pt modelId="{F6C78637-DD65-49D5-BC28-E9EE77F591E1}">
      <dgm:prSet/>
      <dgm:spPr/>
      <dgm:t>
        <a:bodyPr/>
        <a:lstStyle/>
        <a:p>
          <a:r>
            <a:rPr lang="en-US"/>
            <a:t>An exempt organization that has $1,000 or more of gross income from an unrelated business must file </a:t>
          </a:r>
          <a:r>
            <a:rPr lang="en-US" u="sng">
              <a:hlinkClick xmlns:r="http://schemas.openxmlformats.org/officeDocument/2006/relationships" r:id="rId1"/>
            </a:rPr>
            <a:t>Form 990-T</a:t>
          </a:r>
          <a:endParaRPr lang="en-US"/>
        </a:p>
      </dgm:t>
    </dgm:pt>
    <dgm:pt modelId="{8B5AB6D0-FD79-44EB-AAC5-56547DAF04B4}" type="parTrans" cxnId="{8BF1E3F9-9F83-47A7-BD36-0B9BA4207E60}">
      <dgm:prSet/>
      <dgm:spPr/>
      <dgm:t>
        <a:bodyPr/>
        <a:lstStyle/>
        <a:p>
          <a:endParaRPr lang="en-US"/>
        </a:p>
      </dgm:t>
    </dgm:pt>
    <dgm:pt modelId="{4AB7A2EB-D8E3-4DF4-ADC7-9EA4CBCCC452}" type="sibTrans" cxnId="{8BF1E3F9-9F83-47A7-BD36-0B9BA4207E60}">
      <dgm:prSet/>
      <dgm:spPr/>
      <dgm:t>
        <a:bodyPr/>
        <a:lstStyle/>
        <a:p>
          <a:endParaRPr lang="en-US"/>
        </a:p>
      </dgm:t>
    </dgm:pt>
    <dgm:pt modelId="{98A4AF81-CCCE-400E-8DF8-964BF36AEE67}" type="pres">
      <dgm:prSet presAssocID="{3429D67A-B732-454A-8F37-92B798F9E6B2}" presName="hierChild1" presStyleCnt="0">
        <dgm:presLayoutVars>
          <dgm:chPref val="1"/>
          <dgm:dir/>
          <dgm:animOne val="branch"/>
          <dgm:animLvl val="lvl"/>
          <dgm:resizeHandles/>
        </dgm:presLayoutVars>
      </dgm:prSet>
      <dgm:spPr/>
    </dgm:pt>
    <dgm:pt modelId="{4C67D947-940B-4135-84FD-347AB05F7132}" type="pres">
      <dgm:prSet presAssocID="{19A5F1EF-7BB4-4C87-B64D-84B726E42565}" presName="hierRoot1" presStyleCnt="0"/>
      <dgm:spPr/>
    </dgm:pt>
    <dgm:pt modelId="{BE6E9CF1-C30D-4382-A624-86E2408C8BBE}" type="pres">
      <dgm:prSet presAssocID="{19A5F1EF-7BB4-4C87-B64D-84B726E42565}" presName="composite" presStyleCnt="0"/>
      <dgm:spPr/>
    </dgm:pt>
    <dgm:pt modelId="{5C48B353-2DA7-4F19-95DB-697EAB76E99C}" type="pres">
      <dgm:prSet presAssocID="{19A5F1EF-7BB4-4C87-B64D-84B726E42565}" presName="background" presStyleLbl="node0" presStyleIdx="0" presStyleCnt="2"/>
      <dgm:spPr/>
    </dgm:pt>
    <dgm:pt modelId="{5FFE5264-FF0C-4854-A954-B982529DBB0F}" type="pres">
      <dgm:prSet presAssocID="{19A5F1EF-7BB4-4C87-B64D-84B726E42565}" presName="text" presStyleLbl="fgAcc0" presStyleIdx="0" presStyleCnt="2">
        <dgm:presLayoutVars>
          <dgm:chPref val="3"/>
        </dgm:presLayoutVars>
      </dgm:prSet>
      <dgm:spPr/>
    </dgm:pt>
    <dgm:pt modelId="{E6DEE8A1-EA03-4ED7-8093-E628FD8642FA}" type="pres">
      <dgm:prSet presAssocID="{19A5F1EF-7BB4-4C87-B64D-84B726E42565}" presName="hierChild2" presStyleCnt="0"/>
      <dgm:spPr/>
    </dgm:pt>
    <dgm:pt modelId="{5E528C18-16EC-4183-81E5-55C2F839628C}" type="pres">
      <dgm:prSet presAssocID="{F6C78637-DD65-49D5-BC28-E9EE77F591E1}" presName="hierRoot1" presStyleCnt="0"/>
      <dgm:spPr/>
    </dgm:pt>
    <dgm:pt modelId="{8C44FE03-3CD6-4BCB-800B-C76A59BC8C47}" type="pres">
      <dgm:prSet presAssocID="{F6C78637-DD65-49D5-BC28-E9EE77F591E1}" presName="composite" presStyleCnt="0"/>
      <dgm:spPr/>
    </dgm:pt>
    <dgm:pt modelId="{0DE500BB-D367-46B0-A443-4BAC0F519D77}" type="pres">
      <dgm:prSet presAssocID="{F6C78637-DD65-49D5-BC28-E9EE77F591E1}" presName="background" presStyleLbl="node0" presStyleIdx="1" presStyleCnt="2"/>
      <dgm:spPr/>
    </dgm:pt>
    <dgm:pt modelId="{512359EB-6A1E-4DFE-92EC-C7BF8F7C0D70}" type="pres">
      <dgm:prSet presAssocID="{F6C78637-DD65-49D5-BC28-E9EE77F591E1}" presName="text" presStyleLbl="fgAcc0" presStyleIdx="1" presStyleCnt="2">
        <dgm:presLayoutVars>
          <dgm:chPref val="3"/>
        </dgm:presLayoutVars>
      </dgm:prSet>
      <dgm:spPr/>
    </dgm:pt>
    <dgm:pt modelId="{DB19D2D3-FD8B-43E6-973B-DEB5B8319556}" type="pres">
      <dgm:prSet presAssocID="{F6C78637-DD65-49D5-BC28-E9EE77F591E1}" presName="hierChild2" presStyleCnt="0"/>
      <dgm:spPr/>
    </dgm:pt>
  </dgm:ptLst>
  <dgm:cxnLst>
    <dgm:cxn modelId="{87F80763-A1CD-484E-A22D-4BE5D76715C8}" type="presOf" srcId="{3429D67A-B732-454A-8F37-92B798F9E6B2}" destId="{98A4AF81-CCCE-400E-8DF8-964BF36AEE67}" srcOrd="0" destOrd="0" presId="urn:microsoft.com/office/officeart/2005/8/layout/hierarchy1"/>
    <dgm:cxn modelId="{A0BB2C45-3D99-4386-B3A5-6A4D34E33475}" srcId="{3429D67A-B732-454A-8F37-92B798F9E6B2}" destId="{19A5F1EF-7BB4-4C87-B64D-84B726E42565}" srcOrd="0" destOrd="0" parTransId="{D2F4F994-173C-40D0-BC12-493A9B460CFC}" sibTransId="{93EB77EB-311F-49F8-8AAD-E5476A3145BC}"/>
    <dgm:cxn modelId="{3F71D975-9A36-4DD1-84C0-07762C029BF0}" type="presOf" srcId="{19A5F1EF-7BB4-4C87-B64D-84B726E42565}" destId="{5FFE5264-FF0C-4854-A954-B982529DBB0F}" srcOrd="0" destOrd="0" presId="urn:microsoft.com/office/officeart/2005/8/layout/hierarchy1"/>
    <dgm:cxn modelId="{D39EDBCE-8266-444A-A1D3-D9E67A85135C}" type="presOf" srcId="{F6C78637-DD65-49D5-BC28-E9EE77F591E1}" destId="{512359EB-6A1E-4DFE-92EC-C7BF8F7C0D70}" srcOrd="0" destOrd="0" presId="urn:microsoft.com/office/officeart/2005/8/layout/hierarchy1"/>
    <dgm:cxn modelId="{8BF1E3F9-9F83-47A7-BD36-0B9BA4207E60}" srcId="{3429D67A-B732-454A-8F37-92B798F9E6B2}" destId="{F6C78637-DD65-49D5-BC28-E9EE77F591E1}" srcOrd="1" destOrd="0" parTransId="{8B5AB6D0-FD79-44EB-AAC5-56547DAF04B4}" sibTransId="{4AB7A2EB-D8E3-4DF4-ADC7-9EA4CBCCC452}"/>
    <dgm:cxn modelId="{3C2E06C5-4037-4CBB-BDA5-CEF2444734C4}" type="presParOf" srcId="{98A4AF81-CCCE-400E-8DF8-964BF36AEE67}" destId="{4C67D947-940B-4135-84FD-347AB05F7132}" srcOrd="0" destOrd="0" presId="urn:microsoft.com/office/officeart/2005/8/layout/hierarchy1"/>
    <dgm:cxn modelId="{F1B4F698-F7B4-4F76-9E00-74641F564DA3}" type="presParOf" srcId="{4C67D947-940B-4135-84FD-347AB05F7132}" destId="{BE6E9CF1-C30D-4382-A624-86E2408C8BBE}" srcOrd="0" destOrd="0" presId="urn:microsoft.com/office/officeart/2005/8/layout/hierarchy1"/>
    <dgm:cxn modelId="{56AD4747-FCAF-4594-82E3-6E787796C899}" type="presParOf" srcId="{BE6E9CF1-C30D-4382-A624-86E2408C8BBE}" destId="{5C48B353-2DA7-4F19-95DB-697EAB76E99C}" srcOrd="0" destOrd="0" presId="urn:microsoft.com/office/officeart/2005/8/layout/hierarchy1"/>
    <dgm:cxn modelId="{7FF0EBB8-CBE0-4C8E-90CE-B1F4E6A5E34E}" type="presParOf" srcId="{BE6E9CF1-C30D-4382-A624-86E2408C8BBE}" destId="{5FFE5264-FF0C-4854-A954-B982529DBB0F}" srcOrd="1" destOrd="0" presId="urn:microsoft.com/office/officeart/2005/8/layout/hierarchy1"/>
    <dgm:cxn modelId="{00F3E41D-E173-4F1C-B785-2FD29CB0C271}" type="presParOf" srcId="{4C67D947-940B-4135-84FD-347AB05F7132}" destId="{E6DEE8A1-EA03-4ED7-8093-E628FD8642FA}" srcOrd="1" destOrd="0" presId="urn:microsoft.com/office/officeart/2005/8/layout/hierarchy1"/>
    <dgm:cxn modelId="{AD8B21A9-F794-4FEE-9D9F-EEFE5BA4D73C}" type="presParOf" srcId="{98A4AF81-CCCE-400E-8DF8-964BF36AEE67}" destId="{5E528C18-16EC-4183-81E5-55C2F839628C}" srcOrd="1" destOrd="0" presId="urn:microsoft.com/office/officeart/2005/8/layout/hierarchy1"/>
    <dgm:cxn modelId="{5594784A-BF67-48C5-A22A-BD63EFFE6A69}" type="presParOf" srcId="{5E528C18-16EC-4183-81E5-55C2F839628C}" destId="{8C44FE03-3CD6-4BCB-800B-C76A59BC8C47}" srcOrd="0" destOrd="0" presId="urn:microsoft.com/office/officeart/2005/8/layout/hierarchy1"/>
    <dgm:cxn modelId="{C7A3EC0B-0BE1-48B4-820F-E51D5003C3D3}" type="presParOf" srcId="{8C44FE03-3CD6-4BCB-800B-C76A59BC8C47}" destId="{0DE500BB-D367-46B0-A443-4BAC0F519D77}" srcOrd="0" destOrd="0" presId="urn:microsoft.com/office/officeart/2005/8/layout/hierarchy1"/>
    <dgm:cxn modelId="{9433CD5C-96A6-444D-B230-DF0D2C4BE4EC}" type="presParOf" srcId="{8C44FE03-3CD6-4BCB-800B-C76A59BC8C47}" destId="{512359EB-6A1E-4DFE-92EC-C7BF8F7C0D70}" srcOrd="1" destOrd="0" presId="urn:microsoft.com/office/officeart/2005/8/layout/hierarchy1"/>
    <dgm:cxn modelId="{FA234AB2-98EC-4D4A-A183-D550F2B92F35}" type="presParOf" srcId="{5E528C18-16EC-4183-81E5-55C2F839628C}" destId="{DB19D2D3-FD8B-43E6-973B-DEB5B831955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61BCE4-DCE9-4D97-A124-488E368F2BAA}" type="doc">
      <dgm:prSet loTypeId="urn:microsoft.com/office/officeart/2005/8/layout/hChevron3" loCatId="process" qsTypeId="urn:microsoft.com/office/officeart/2005/8/quickstyle/simple1" qsCatId="simple" csTypeId="urn:microsoft.com/office/officeart/2005/8/colors/colorful5" csCatId="colorful"/>
      <dgm:spPr/>
      <dgm:t>
        <a:bodyPr/>
        <a:lstStyle/>
        <a:p>
          <a:endParaRPr lang="en-US"/>
        </a:p>
      </dgm:t>
    </dgm:pt>
    <dgm:pt modelId="{653FAE8D-3A5E-4123-97DD-B4FE0C5559A6}">
      <dgm:prSet/>
      <dgm:spPr/>
      <dgm:t>
        <a:bodyPr/>
        <a:lstStyle/>
        <a:p>
          <a:r>
            <a:rPr lang="en-US"/>
            <a:t>ADVANCED</a:t>
          </a:r>
        </a:p>
      </dgm:t>
    </dgm:pt>
    <dgm:pt modelId="{7A01BC13-5065-46BE-A397-754DEE9358F0}" type="parTrans" cxnId="{958642B3-019A-4589-8690-1B91D97284B9}">
      <dgm:prSet/>
      <dgm:spPr/>
      <dgm:t>
        <a:bodyPr/>
        <a:lstStyle/>
        <a:p>
          <a:endParaRPr lang="en-US"/>
        </a:p>
      </dgm:t>
    </dgm:pt>
    <dgm:pt modelId="{7219F678-34E8-444A-A349-615EFD8E984F}" type="sibTrans" cxnId="{958642B3-019A-4589-8690-1B91D97284B9}">
      <dgm:prSet/>
      <dgm:spPr/>
      <dgm:t>
        <a:bodyPr/>
        <a:lstStyle/>
        <a:p>
          <a:endParaRPr lang="en-US"/>
        </a:p>
      </dgm:t>
    </dgm:pt>
    <dgm:pt modelId="{DE349A51-EF22-4106-B17C-16B5165018FB}">
      <dgm:prSet/>
      <dgm:spPr/>
      <dgm:t>
        <a:bodyPr/>
        <a:lstStyle/>
        <a:p>
          <a:r>
            <a:rPr lang="en-US"/>
            <a:t>POST FINANCES</a:t>
          </a:r>
        </a:p>
      </dgm:t>
    </dgm:pt>
    <dgm:pt modelId="{87BD1F87-A428-4AF3-8FFE-A0B40AF9FBD0}" type="parTrans" cxnId="{CB4AEA0A-5341-4A89-ADAE-4BC6D12F6A37}">
      <dgm:prSet/>
      <dgm:spPr/>
      <dgm:t>
        <a:bodyPr/>
        <a:lstStyle/>
        <a:p>
          <a:endParaRPr lang="en-US"/>
        </a:p>
      </dgm:t>
    </dgm:pt>
    <dgm:pt modelId="{04A856BF-8B43-4CE5-BC9B-7D772BC6481F}" type="sibTrans" cxnId="{CB4AEA0A-5341-4A89-ADAE-4BC6D12F6A37}">
      <dgm:prSet/>
      <dgm:spPr/>
      <dgm:t>
        <a:bodyPr/>
        <a:lstStyle/>
        <a:p>
          <a:endParaRPr lang="en-US"/>
        </a:p>
      </dgm:t>
    </dgm:pt>
    <dgm:pt modelId="{51F0295D-A4F4-4977-872E-34A0FDBAE481}" type="pres">
      <dgm:prSet presAssocID="{A461BCE4-DCE9-4D97-A124-488E368F2BAA}" presName="Name0" presStyleCnt="0">
        <dgm:presLayoutVars>
          <dgm:dir/>
          <dgm:resizeHandles val="exact"/>
        </dgm:presLayoutVars>
      </dgm:prSet>
      <dgm:spPr/>
    </dgm:pt>
    <dgm:pt modelId="{720D7902-EA88-4266-B690-3EFF962E8143}" type="pres">
      <dgm:prSet presAssocID="{653FAE8D-3A5E-4123-97DD-B4FE0C5559A6}" presName="parTxOnly" presStyleLbl="node1" presStyleIdx="0" presStyleCnt="2">
        <dgm:presLayoutVars>
          <dgm:bulletEnabled val="1"/>
        </dgm:presLayoutVars>
      </dgm:prSet>
      <dgm:spPr/>
    </dgm:pt>
    <dgm:pt modelId="{AB075DBB-E572-4FEB-87FE-49479C38F243}" type="pres">
      <dgm:prSet presAssocID="{7219F678-34E8-444A-A349-615EFD8E984F}" presName="parSpace" presStyleCnt="0"/>
      <dgm:spPr/>
    </dgm:pt>
    <dgm:pt modelId="{3F9ADD70-20F0-4663-9D11-5A796A24F166}" type="pres">
      <dgm:prSet presAssocID="{DE349A51-EF22-4106-B17C-16B5165018FB}" presName="parTxOnly" presStyleLbl="node1" presStyleIdx="1" presStyleCnt="2">
        <dgm:presLayoutVars>
          <dgm:bulletEnabled val="1"/>
        </dgm:presLayoutVars>
      </dgm:prSet>
      <dgm:spPr/>
    </dgm:pt>
  </dgm:ptLst>
  <dgm:cxnLst>
    <dgm:cxn modelId="{CB4AEA0A-5341-4A89-ADAE-4BC6D12F6A37}" srcId="{A461BCE4-DCE9-4D97-A124-488E368F2BAA}" destId="{DE349A51-EF22-4106-B17C-16B5165018FB}" srcOrd="1" destOrd="0" parTransId="{87BD1F87-A428-4AF3-8FFE-A0B40AF9FBD0}" sibTransId="{04A856BF-8B43-4CE5-BC9B-7D772BC6481F}"/>
    <dgm:cxn modelId="{26D0BD19-4694-44C0-92C2-C5B0C8AB0813}" type="presOf" srcId="{A461BCE4-DCE9-4D97-A124-488E368F2BAA}" destId="{51F0295D-A4F4-4977-872E-34A0FDBAE481}" srcOrd="0" destOrd="0" presId="urn:microsoft.com/office/officeart/2005/8/layout/hChevron3"/>
    <dgm:cxn modelId="{C2E73E66-97B5-4816-985D-A897ECE716E5}" type="presOf" srcId="{653FAE8D-3A5E-4123-97DD-B4FE0C5559A6}" destId="{720D7902-EA88-4266-B690-3EFF962E8143}" srcOrd="0" destOrd="0" presId="urn:microsoft.com/office/officeart/2005/8/layout/hChevron3"/>
    <dgm:cxn modelId="{68C8B857-763E-4300-8C14-D275B2C7E05A}" type="presOf" srcId="{DE349A51-EF22-4106-B17C-16B5165018FB}" destId="{3F9ADD70-20F0-4663-9D11-5A796A24F166}" srcOrd="0" destOrd="0" presId="urn:microsoft.com/office/officeart/2005/8/layout/hChevron3"/>
    <dgm:cxn modelId="{958642B3-019A-4589-8690-1B91D97284B9}" srcId="{A461BCE4-DCE9-4D97-A124-488E368F2BAA}" destId="{653FAE8D-3A5E-4123-97DD-B4FE0C5559A6}" srcOrd="0" destOrd="0" parTransId="{7A01BC13-5065-46BE-A397-754DEE9358F0}" sibTransId="{7219F678-34E8-444A-A349-615EFD8E984F}"/>
    <dgm:cxn modelId="{BD9E17D7-AD11-412C-B7A2-832CA816054B}" type="presParOf" srcId="{51F0295D-A4F4-4977-872E-34A0FDBAE481}" destId="{720D7902-EA88-4266-B690-3EFF962E8143}" srcOrd="0" destOrd="0" presId="urn:microsoft.com/office/officeart/2005/8/layout/hChevron3"/>
    <dgm:cxn modelId="{77E050AF-9935-4EEF-8915-FA1D9320505A}" type="presParOf" srcId="{51F0295D-A4F4-4977-872E-34A0FDBAE481}" destId="{AB075DBB-E572-4FEB-87FE-49479C38F243}" srcOrd="1" destOrd="0" presId="urn:microsoft.com/office/officeart/2005/8/layout/hChevron3"/>
    <dgm:cxn modelId="{B173809F-79AD-4AD2-AD25-EC8967EED883}" type="presParOf" srcId="{51F0295D-A4F4-4977-872E-34A0FDBAE481}" destId="{3F9ADD70-20F0-4663-9D11-5A796A24F166}"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B8B456-399A-418B-8A7A-5BBF620EF602}" type="doc">
      <dgm:prSet loTypeId="urn:microsoft.com/office/officeart/2005/8/layout/bProcess2" loCatId="process" qsTypeId="urn:microsoft.com/office/officeart/2005/8/quickstyle/simple5" qsCatId="simple" csTypeId="urn:microsoft.com/office/officeart/2005/8/colors/accent0_3" csCatId="mainScheme"/>
      <dgm:spPr/>
      <dgm:t>
        <a:bodyPr/>
        <a:lstStyle/>
        <a:p>
          <a:endParaRPr lang="en-US"/>
        </a:p>
      </dgm:t>
    </dgm:pt>
    <dgm:pt modelId="{93C65F78-7E71-4F61-9A4C-EB6C49283E0C}">
      <dgm:prSet/>
      <dgm:spPr/>
      <dgm:t>
        <a:bodyPr/>
        <a:lstStyle/>
        <a:p>
          <a:r>
            <a:rPr lang="en-US"/>
            <a:t>Q &amp; A</a:t>
          </a:r>
        </a:p>
      </dgm:t>
    </dgm:pt>
    <dgm:pt modelId="{18C8D22C-BA80-46D3-93F0-C3801A2B13B9}" type="parTrans" cxnId="{5D5420EC-11D9-4EF2-A755-201E1E3C9E11}">
      <dgm:prSet/>
      <dgm:spPr/>
      <dgm:t>
        <a:bodyPr/>
        <a:lstStyle/>
        <a:p>
          <a:endParaRPr lang="en-US"/>
        </a:p>
      </dgm:t>
    </dgm:pt>
    <dgm:pt modelId="{95487B66-E078-4572-9A11-2C2C29640C30}" type="sibTrans" cxnId="{5D5420EC-11D9-4EF2-A755-201E1E3C9E11}">
      <dgm:prSet/>
      <dgm:spPr/>
      <dgm:t>
        <a:bodyPr/>
        <a:lstStyle/>
        <a:p>
          <a:endParaRPr lang="en-US"/>
        </a:p>
      </dgm:t>
    </dgm:pt>
    <dgm:pt modelId="{F023A49E-7F06-46C6-84AC-1C2474DB9894}">
      <dgm:prSet/>
      <dgm:spPr/>
      <dgm:t>
        <a:bodyPr/>
        <a:lstStyle/>
        <a:p>
          <a:r>
            <a:rPr lang="en-US"/>
            <a:t>Specific Post Situations &amp; Inquiries</a:t>
          </a:r>
        </a:p>
      </dgm:t>
    </dgm:pt>
    <dgm:pt modelId="{16042E45-55DB-4477-9BE5-41C489E29641}" type="parTrans" cxnId="{8ACEDD8D-5778-4FF8-B8C6-3E1D7E38A3EF}">
      <dgm:prSet/>
      <dgm:spPr/>
      <dgm:t>
        <a:bodyPr/>
        <a:lstStyle/>
        <a:p>
          <a:endParaRPr lang="en-US"/>
        </a:p>
      </dgm:t>
    </dgm:pt>
    <dgm:pt modelId="{7DD6BBF6-F0EF-4F6D-A0EC-2F0175557D3F}" type="sibTrans" cxnId="{8ACEDD8D-5778-4FF8-B8C6-3E1D7E38A3EF}">
      <dgm:prSet/>
      <dgm:spPr/>
      <dgm:t>
        <a:bodyPr/>
        <a:lstStyle/>
        <a:p>
          <a:endParaRPr lang="en-US"/>
        </a:p>
      </dgm:t>
    </dgm:pt>
    <dgm:pt modelId="{80857A25-537E-4975-9233-303F950AFDF0}" type="pres">
      <dgm:prSet presAssocID="{EFB8B456-399A-418B-8A7A-5BBF620EF602}" presName="diagram" presStyleCnt="0">
        <dgm:presLayoutVars>
          <dgm:dir/>
          <dgm:resizeHandles/>
        </dgm:presLayoutVars>
      </dgm:prSet>
      <dgm:spPr/>
    </dgm:pt>
    <dgm:pt modelId="{B7C9EC09-C837-4F1D-8CC1-9CAF5DE3FF0E}" type="pres">
      <dgm:prSet presAssocID="{93C65F78-7E71-4F61-9A4C-EB6C49283E0C}" presName="firstNode" presStyleLbl="node1" presStyleIdx="0" presStyleCnt="2">
        <dgm:presLayoutVars>
          <dgm:bulletEnabled val="1"/>
        </dgm:presLayoutVars>
      </dgm:prSet>
      <dgm:spPr/>
    </dgm:pt>
    <dgm:pt modelId="{B24BEB24-CEF9-47F5-AF65-FC5289D9BC4F}" type="pres">
      <dgm:prSet presAssocID="{95487B66-E078-4572-9A11-2C2C29640C30}" presName="sibTrans" presStyleLbl="sibTrans2D1" presStyleIdx="0" presStyleCnt="1"/>
      <dgm:spPr/>
    </dgm:pt>
    <dgm:pt modelId="{0AAD442D-7DFA-4650-BE76-4B78FA971A7C}" type="pres">
      <dgm:prSet presAssocID="{F023A49E-7F06-46C6-84AC-1C2474DB9894}" presName="lastNode" presStyleLbl="node1" presStyleIdx="1" presStyleCnt="2">
        <dgm:presLayoutVars>
          <dgm:bulletEnabled val="1"/>
        </dgm:presLayoutVars>
      </dgm:prSet>
      <dgm:spPr/>
    </dgm:pt>
  </dgm:ptLst>
  <dgm:cxnLst>
    <dgm:cxn modelId="{826BB454-3789-46D9-9DA3-6DA1DBE12C40}" type="presOf" srcId="{EFB8B456-399A-418B-8A7A-5BBF620EF602}" destId="{80857A25-537E-4975-9233-303F950AFDF0}" srcOrd="0" destOrd="0" presId="urn:microsoft.com/office/officeart/2005/8/layout/bProcess2"/>
    <dgm:cxn modelId="{D1629579-23BC-4277-835E-A00BC63840D7}" type="presOf" srcId="{F023A49E-7F06-46C6-84AC-1C2474DB9894}" destId="{0AAD442D-7DFA-4650-BE76-4B78FA971A7C}" srcOrd="0" destOrd="0" presId="urn:microsoft.com/office/officeart/2005/8/layout/bProcess2"/>
    <dgm:cxn modelId="{E91DB287-B611-4351-BC2E-25AF507CAE86}" type="presOf" srcId="{93C65F78-7E71-4F61-9A4C-EB6C49283E0C}" destId="{B7C9EC09-C837-4F1D-8CC1-9CAF5DE3FF0E}" srcOrd="0" destOrd="0" presId="urn:microsoft.com/office/officeart/2005/8/layout/bProcess2"/>
    <dgm:cxn modelId="{8ACEDD8D-5778-4FF8-B8C6-3E1D7E38A3EF}" srcId="{EFB8B456-399A-418B-8A7A-5BBF620EF602}" destId="{F023A49E-7F06-46C6-84AC-1C2474DB9894}" srcOrd="1" destOrd="0" parTransId="{16042E45-55DB-4477-9BE5-41C489E29641}" sibTransId="{7DD6BBF6-F0EF-4F6D-A0EC-2F0175557D3F}"/>
    <dgm:cxn modelId="{291BA4B3-52AB-4229-A433-E65C7F1473F5}" type="presOf" srcId="{95487B66-E078-4572-9A11-2C2C29640C30}" destId="{B24BEB24-CEF9-47F5-AF65-FC5289D9BC4F}" srcOrd="0" destOrd="0" presId="urn:microsoft.com/office/officeart/2005/8/layout/bProcess2"/>
    <dgm:cxn modelId="{5D5420EC-11D9-4EF2-A755-201E1E3C9E11}" srcId="{EFB8B456-399A-418B-8A7A-5BBF620EF602}" destId="{93C65F78-7E71-4F61-9A4C-EB6C49283E0C}" srcOrd="0" destOrd="0" parTransId="{18C8D22C-BA80-46D3-93F0-C3801A2B13B9}" sibTransId="{95487B66-E078-4572-9A11-2C2C29640C30}"/>
    <dgm:cxn modelId="{370178D5-7B2C-4785-A02F-173A596AFF94}" type="presParOf" srcId="{80857A25-537E-4975-9233-303F950AFDF0}" destId="{B7C9EC09-C837-4F1D-8CC1-9CAF5DE3FF0E}" srcOrd="0" destOrd="0" presId="urn:microsoft.com/office/officeart/2005/8/layout/bProcess2"/>
    <dgm:cxn modelId="{B2662938-BE5F-402B-88DD-1AE11CB97DDF}" type="presParOf" srcId="{80857A25-537E-4975-9233-303F950AFDF0}" destId="{B24BEB24-CEF9-47F5-AF65-FC5289D9BC4F}" srcOrd="1" destOrd="0" presId="urn:microsoft.com/office/officeart/2005/8/layout/bProcess2"/>
    <dgm:cxn modelId="{F1343215-8E5A-4025-8CEA-0682836475B8}" type="presParOf" srcId="{80857A25-537E-4975-9233-303F950AFDF0}" destId="{0AAD442D-7DFA-4650-BE76-4B78FA971A7C}"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26919-7B0A-4B56-B9A4-660E65EDC4D7}">
      <dsp:nvSpPr>
        <dsp:cNvPr id="0" name=""/>
        <dsp:cNvSpPr/>
      </dsp:nvSpPr>
      <dsp:spPr>
        <a:xfrm>
          <a:off x="1356360" y="0"/>
          <a:ext cx="722222" cy="6301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C59E3D9-33FF-475E-804D-7877879186DA}">
      <dsp:nvSpPr>
        <dsp:cNvPr id="0" name=""/>
        <dsp:cNvSpPr/>
      </dsp:nvSpPr>
      <dsp:spPr>
        <a:xfrm>
          <a:off x="0" y="653242"/>
          <a:ext cx="3482095" cy="522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kern="1200" dirty="0"/>
            <a:t>IRS Form 990</a:t>
          </a:r>
        </a:p>
      </dsp:txBody>
      <dsp:txXfrm>
        <a:off x="0" y="653242"/>
        <a:ext cx="3482095" cy="522314"/>
      </dsp:txXfrm>
    </dsp:sp>
    <dsp:sp modelId="{7CD7E806-70AD-44E8-8782-33A67FCD274B}">
      <dsp:nvSpPr>
        <dsp:cNvPr id="0" name=""/>
        <dsp:cNvSpPr/>
      </dsp:nvSpPr>
      <dsp:spPr>
        <a:xfrm>
          <a:off x="60944" y="1111684"/>
          <a:ext cx="3482095" cy="240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pPr>
          <a:r>
            <a:rPr lang="en-US" sz="1500" kern="1200" dirty="0"/>
            <a:t>Submit </a:t>
          </a:r>
          <a:r>
            <a:rPr lang="en-US" sz="1500" b="1" u="sng" kern="1200" dirty="0"/>
            <a:t>EVERY</a:t>
          </a:r>
          <a:r>
            <a:rPr lang="en-US" sz="1500" kern="1200" dirty="0"/>
            <a:t> Year (Usually 15 May) to maintain Tax Exempt Status</a:t>
          </a:r>
        </a:p>
        <a:p>
          <a:pPr marL="0" lvl="0" indent="0" algn="l" defTabSz="666750">
            <a:lnSpc>
              <a:spcPct val="90000"/>
            </a:lnSpc>
            <a:spcBef>
              <a:spcPct val="0"/>
            </a:spcBef>
            <a:spcAft>
              <a:spcPct val="35000"/>
            </a:spcAft>
            <a:buNone/>
          </a:pPr>
          <a:r>
            <a:rPr lang="en-US" sz="1500" kern="1200"/>
            <a:t>Three Versions</a:t>
          </a:r>
        </a:p>
        <a:p>
          <a:pPr marL="114300" lvl="1" indent="-114300" algn="l" defTabSz="666750">
            <a:lnSpc>
              <a:spcPct val="90000"/>
            </a:lnSpc>
            <a:spcBef>
              <a:spcPct val="0"/>
            </a:spcBef>
            <a:spcAft>
              <a:spcPct val="15000"/>
            </a:spcAft>
            <a:buChar char="•"/>
          </a:pPr>
          <a:r>
            <a:rPr lang="en-US" sz="1500" kern="1200"/>
            <a:t>990-N (e-postcard)</a:t>
          </a:r>
        </a:p>
        <a:p>
          <a:pPr marL="114300" lvl="1" indent="-114300" algn="l" defTabSz="666750">
            <a:lnSpc>
              <a:spcPct val="90000"/>
            </a:lnSpc>
            <a:spcBef>
              <a:spcPct val="0"/>
            </a:spcBef>
            <a:spcAft>
              <a:spcPct val="15000"/>
            </a:spcAft>
            <a:buChar char="•"/>
          </a:pPr>
          <a:r>
            <a:rPr lang="en-US" sz="1500" kern="1200"/>
            <a:t>990-EZ</a:t>
          </a:r>
        </a:p>
        <a:p>
          <a:pPr marL="114300" lvl="1" indent="-114300" algn="l" defTabSz="666750">
            <a:lnSpc>
              <a:spcPct val="90000"/>
            </a:lnSpc>
            <a:spcBef>
              <a:spcPct val="0"/>
            </a:spcBef>
            <a:spcAft>
              <a:spcPct val="15000"/>
            </a:spcAft>
            <a:buChar char="•"/>
          </a:pPr>
          <a:r>
            <a:rPr lang="en-US" sz="1500" kern="1200" dirty="0"/>
            <a:t>990</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t>990 Filing has </a:t>
          </a:r>
          <a:r>
            <a:rPr lang="en-US" sz="1500" b="1" u="sng" kern="1200" dirty="0"/>
            <a:t>EVERYTHING</a:t>
          </a:r>
          <a:r>
            <a:rPr lang="en-US" sz="1500" kern="1200" dirty="0"/>
            <a:t> to do with maintaining the Tax Exempt Status of your organization</a:t>
          </a:r>
        </a:p>
      </dsp:txBody>
      <dsp:txXfrm>
        <a:off x="60944" y="1111684"/>
        <a:ext cx="3482095" cy="2405035"/>
      </dsp:txXfrm>
    </dsp:sp>
    <dsp:sp modelId="{FFA63CE3-A6C4-4B4A-A229-595E01686D5B}">
      <dsp:nvSpPr>
        <dsp:cNvPr id="0" name=""/>
        <dsp:cNvSpPr/>
      </dsp:nvSpPr>
      <dsp:spPr>
        <a:xfrm>
          <a:off x="5394962" y="72018"/>
          <a:ext cx="938646" cy="87677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31E1221-6D05-4419-A205-CCDB62DA9DF0}">
      <dsp:nvSpPr>
        <dsp:cNvPr id="0" name=""/>
        <dsp:cNvSpPr/>
      </dsp:nvSpPr>
      <dsp:spPr>
        <a:xfrm>
          <a:off x="4099269" y="1183080"/>
          <a:ext cx="3482095" cy="522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kern="1200" dirty="0"/>
            <a:t>LARA Annual Report (Michigan)</a:t>
          </a:r>
        </a:p>
      </dsp:txBody>
      <dsp:txXfrm>
        <a:off x="4099269" y="1183080"/>
        <a:ext cx="3482095" cy="522314"/>
      </dsp:txXfrm>
    </dsp:sp>
    <dsp:sp modelId="{CE6F8799-7584-429D-A068-FCD614C88D81}">
      <dsp:nvSpPr>
        <dsp:cNvPr id="0" name=""/>
        <dsp:cNvSpPr/>
      </dsp:nvSpPr>
      <dsp:spPr>
        <a:xfrm>
          <a:off x="4099269" y="1684484"/>
          <a:ext cx="3482095" cy="105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Non-Profit Corporations </a:t>
          </a:r>
          <a:r>
            <a:rPr lang="en-US" sz="1500" u="sng" kern="1200" dirty="0"/>
            <a:t>ONLY</a:t>
          </a:r>
          <a:endParaRPr lang="en-US" sz="1500" kern="1200" dirty="0"/>
        </a:p>
        <a:p>
          <a:pPr marL="0" lvl="0" indent="0" algn="ctr" defTabSz="666750">
            <a:lnSpc>
              <a:spcPct val="90000"/>
            </a:lnSpc>
            <a:spcBef>
              <a:spcPct val="0"/>
            </a:spcBef>
            <a:spcAft>
              <a:spcPct val="35000"/>
            </a:spcAft>
            <a:buNone/>
          </a:pPr>
          <a:r>
            <a:rPr lang="en-US" sz="1500" kern="1200" dirty="0"/>
            <a:t>$20 Annual Fee</a:t>
          </a:r>
        </a:p>
        <a:p>
          <a:pPr marL="0" lvl="0" indent="0" algn="ctr" defTabSz="666750">
            <a:lnSpc>
              <a:spcPct val="90000"/>
            </a:lnSpc>
            <a:spcBef>
              <a:spcPct val="0"/>
            </a:spcBef>
            <a:spcAft>
              <a:spcPct val="35000"/>
            </a:spcAft>
            <a:buNone/>
          </a:pPr>
          <a:r>
            <a:rPr lang="en-US" sz="1500" kern="1200" dirty="0"/>
            <a:t>This filing has </a:t>
          </a:r>
          <a:r>
            <a:rPr lang="en-US" sz="1500" b="1" u="sng" kern="1200" dirty="0"/>
            <a:t>NOTHING</a:t>
          </a:r>
          <a:r>
            <a:rPr lang="en-US" sz="1500" kern="1200" dirty="0"/>
            <a:t> to do with the Tax Exempt Status of your organization</a:t>
          </a:r>
        </a:p>
      </dsp:txBody>
      <dsp:txXfrm>
        <a:off x="4099269" y="1684484"/>
        <a:ext cx="3482095" cy="1053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68291-9F6F-4A03-8339-49BBA67794D2}">
      <dsp:nvSpPr>
        <dsp:cNvPr id="0" name=""/>
        <dsp:cNvSpPr/>
      </dsp:nvSpPr>
      <dsp:spPr>
        <a:xfrm>
          <a:off x="658495" y="120089"/>
          <a:ext cx="810000" cy="81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A68ECD7-255B-4FF1-9CAE-13B6E3DBC85D}">
      <dsp:nvSpPr>
        <dsp:cNvPr id="0" name=""/>
        <dsp:cNvSpPr/>
      </dsp:nvSpPr>
      <dsp:spPr>
        <a:xfrm>
          <a:off x="181332" y="1673502"/>
          <a:ext cx="1800000" cy="895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Annual Reports for Nonprofit Corporations must be received by the Corporations Division by October 1</a:t>
          </a:r>
        </a:p>
      </dsp:txBody>
      <dsp:txXfrm>
        <a:off x="181332" y="1673502"/>
        <a:ext cx="1800000" cy="895446"/>
      </dsp:txXfrm>
    </dsp:sp>
    <dsp:sp modelId="{21873E1A-2525-474D-8F44-78E6F0FCE4F7}">
      <dsp:nvSpPr>
        <dsp:cNvPr id="0" name=""/>
        <dsp:cNvSpPr/>
      </dsp:nvSpPr>
      <dsp:spPr>
        <a:xfrm>
          <a:off x="2791234" y="65584"/>
          <a:ext cx="810000" cy="81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2FD961A-1790-4FE8-BD0B-94DAB78E672D}">
      <dsp:nvSpPr>
        <dsp:cNvPr id="0" name=""/>
        <dsp:cNvSpPr/>
      </dsp:nvSpPr>
      <dsp:spPr>
        <a:xfrm>
          <a:off x="2296332" y="1673502"/>
          <a:ext cx="1800000" cy="895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$20 Fee</a:t>
          </a:r>
        </a:p>
      </dsp:txBody>
      <dsp:txXfrm>
        <a:off x="2296332" y="1673502"/>
        <a:ext cx="1800000" cy="895446"/>
      </dsp:txXfrm>
    </dsp:sp>
    <dsp:sp modelId="{DF91B537-CDE4-4325-80C5-B101C8088950}">
      <dsp:nvSpPr>
        <dsp:cNvPr id="0" name=""/>
        <dsp:cNvSpPr/>
      </dsp:nvSpPr>
      <dsp:spPr>
        <a:xfrm>
          <a:off x="5507797" y="144493"/>
          <a:ext cx="810000" cy="81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B0B2B13-6E9E-4AF6-BA54-5B6EFD756031}">
      <dsp:nvSpPr>
        <dsp:cNvPr id="0" name=""/>
        <dsp:cNvSpPr/>
      </dsp:nvSpPr>
      <dsp:spPr>
        <a:xfrm>
          <a:off x="4411332" y="1556371"/>
          <a:ext cx="2996856" cy="1051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If a corporation fails to submit their annual report or pay the related fee within two years of the due date of the report, the corporation automatically dissolves by operation of law</a:t>
          </a:r>
        </a:p>
      </dsp:txBody>
      <dsp:txXfrm>
        <a:off x="4411332" y="1556371"/>
        <a:ext cx="2996856" cy="10516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68DA3-01AE-42A9-80F7-9DB6AE409FB9}">
      <dsp:nvSpPr>
        <dsp:cNvPr id="0" name=""/>
        <dsp:cNvSpPr/>
      </dsp:nvSpPr>
      <dsp:spPr>
        <a:xfrm>
          <a:off x="7981" y="87850"/>
          <a:ext cx="1218733" cy="115147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CF8037E-5B1F-41BB-89EE-A3375D6CFC75}">
      <dsp:nvSpPr>
        <dsp:cNvPr id="0" name=""/>
        <dsp:cNvSpPr/>
      </dsp:nvSpPr>
      <dsp:spPr>
        <a:xfrm>
          <a:off x="7981" y="1366418"/>
          <a:ext cx="3482095" cy="49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555750">
            <a:lnSpc>
              <a:spcPct val="90000"/>
            </a:lnSpc>
            <a:spcBef>
              <a:spcPct val="0"/>
            </a:spcBef>
            <a:spcAft>
              <a:spcPct val="35000"/>
            </a:spcAft>
            <a:buNone/>
            <a:defRPr b="1"/>
          </a:pPr>
          <a:r>
            <a:rPr lang="en-US" sz="3500" kern="1200"/>
            <a:t>Search LARA</a:t>
          </a:r>
        </a:p>
      </dsp:txBody>
      <dsp:txXfrm>
        <a:off x="7981" y="1366418"/>
        <a:ext cx="3482095" cy="493488"/>
      </dsp:txXfrm>
    </dsp:sp>
    <dsp:sp modelId="{A01E20E5-CF0E-4FAA-9706-D08C22EC1A47}">
      <dsp:nvSpPr>
        <dsp:cNvPr id="0" name=""/>
        <dsp:cNvSpPr/>
      </dsp:nvSpPr>
      <dsp:spPr>
        <a:xfrm>
          <a:off x="7981" y="1919020"/>
          <a:ext cx="3482095" cy="112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Online Entity Search</a:t>
          </a:r>
        </a:p>
        <a:p>
          <a:pPr marL="171450" lvl="1" indent="-171450" algn="l" defTabSz="755650">
            <a:lnSpc>
              <a:spcPct val="90000"/>
            </a:lnSpc>
            <a:spcBef>
              <a:spcPct val="0"/>
            </a:spcBef>
            <a:spcAft>
              <a:spcPct val="15000"/>
            </a:spcAft>
            <a:buChar char="•"/>
          </a:pPr>
          <a:r>
            <a:rPr lang="en-US" sz="1700" kern="1200">
              <a:hlinkClick xmlns:r="http://schemas.openxmlformats.org/officeDocument/2006/relationships" r:id="rId3"/>
            </a:rPr>
            <a:t>http://w1.lara.state.mi.us/businessentitysearch/</a:t>
          </a:r>
          <a:endParaRPr lang="en-US" sz="1700" kern="1200"/>
        </a:p>
      </dsp:txBody>
      <dsp:txXfrm>
        <a:off x="7981" y="1919020"/>
        <a:ext cx="3482095" cy="1124492"/>
      </dsp:txXfrm>
    </dsp:sp>
    <dsp:sp modelId="{A75BF9A9-403A-45EC-ACB5-8B3731CE14A2}">
      <dsp:nvSpPr>
        <dsp:cNvPr id="0" name=""/>
        <dsp:cNvSpPr/>
      </dsp:nvSpPr>
      <dsp:spPr>
        <a:xfrm>
          <a:off x="4099443" y="87850"/>
          <a:ext cx="1218733" cy="115147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054CE98-2A83-45C7-AAA3-E6FF0AA3B5B0}">
      <dsp:nvSpPr>
        <dsp:cNvPr id="0" name=""/>
        <dsp:cNvSpPr/>
      </dsp:nvSpPr>
      <dsp:spPr>
        <a:xfrm>
          <a:off x="4099443" y="1366418"/>
          <a:ext cx="3482095" cy="493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555750">
            <a:lnSpc>
              <a:spcPct val="90000"/>
            </a:lnSpc>
            <a:spcBef>
              <a:spcPct val="0"/>
            </a:spcBef>
            <a:spcAft>
              <a:spcPct val="35000"/>
            </a:spcAft>
            <a:buNone/>
            <a:defRPr b="1"/>
          </a:pPr>
          <a:r>
            <a:rPr lang="en-US" sz="3500" kern="1200"/>
            <a:t>Contact LARA</a:t>
          </a:r>
        </a:p>
      </dsp:txBody>
      <dsp:txXfrm>
        <a:off x="4099443" y="1366418"/>
        <a:ext cx="3482095" cy="493488"/>
      </dsp:txXfrm>
    </dsp:sp>
    <dsp:sp modelId="{1A493729-CA74-46CF-8EE9-91CC2CDAA56A}">
      <dsp:nvSpPr>
        <dsp:cNvPr id="0" name=""/>
        <dsp:cNvSpPr/>
      </dsp:nvSpPr>
      <dsp:spPr>
        <a:xfrm>
          <a:off x="4099443" y="1919020"/>
          <a:ext cx="3482095" cy="112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u="sng" kern="1200">
              <a:hlinkClick xmlns:r="http://schemas.openxmlformats.org/officeDocument/2006/relationships" r:id="rId6"/>
            </a:rPr>
            <a:t>Corporations Division</a:t>
          </a:r>
          <a:br>
            <a:rPr lang="en-US" sz="1700" kern="1200"/>
          </a:br>
          <a:r>
            <a:rPr lang="en-US" sz="1700" kern="1200"/>
            <a:t>P.O. Box 30054</a:t>
          </a:r>
          <a:br>
            <a:rPr lang="en-US" sz="1700" kern="1200"/>
          </a:br>
          <a:r>
            <a:rPr lang="en-US" sz="1700" kern="1200"/>
            <a:t>Lansing, MI 48909</a:t>
          </a:r>
        </a:p>
        <a:p>
          <a:pPr marL="0" lvl="0" indent="0" algn="l" defTabSz="755650">
            <a:lnSpc>
              <a:spcPct val="90000"/>
            </a:lnSpc>
            <a:spcBef>
              <a:spcPct val="0"/>
            </a:spcBef>
            <a:spcAft>
              <a:spcPct val="35000"/>
            </a:spcAft>
            <a:buNone/>
          </a:pPr>
          <a:r>
            <a:rPr lang="en-US" sz="1700" kern="1200"/>
            <a:t>517-241-6470</a:t>
          </a:r>
        </a:p>
        <a:p>
          <a:pPr marL="0" lvl="0" indent="0" algn="l" defTabSz="755650">
            <a:lnSpc>
              <a:spcPct val="90000"/>
            </a:lnSpc>
            <a:spcBef>
              <a:spcPct val="0"/>
            </a:spcBef>
            <a:spcAft>
              <a:spcPct val="35000"/>
            </a:spcAft>
            <a:buNone/>
          </a:pPr>
          <a:r>
            <a:rPr lang="en-US" sz="1700" u="sng" kern="1200">
              <a:hlinkClick xmlns:r="http://schemas.openxmlformats.org/officeDocument/2006/relationships" r:id="rId7"/>
            </a:rPr>
            <a:t>CorpsMail@michigan.gov </a:t>
          </a:r>
          <a:endParaRPr lang="en-US" sz="1700" kern="1200"/>
        </a:p>
      </dsp:txBody>
      <dsp:txXfrm>
        <a:off x="4099443" y="1919020"/>
        <a:ext cx="3482095" cy="11244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4B86F-CEF3-48AE-837F-A3E6EA05B69C}">
      <dsp:nvSpPr>
        <dsp:cNvPr id="0" name=""/>
        <dsp:cNvSpPr/>
      </dsp:nvSpPr>
      <dsp:spPr>
        <a:xfrm>
          <a:off x="1137066" y="195485"/>
          <a:ext cx="1219924" cy="106760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97038A9-EFE5-470E-9564-6BB931C22E91}">
      <dsp:nvSpPr>
        <dsp:cNvPr id="0" name=""/>
        <dsp:cNvSpPr/>
      </dsp:nvSpPr>
      <dsp:spPr>
        <a:xfrm>
          <a:off x="4279" y="1380931"/>
          <a:ext cx="3485499" cy="457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Check your Post’s Tax Exempt Status Here</a:t>
          </a:r>
        </a:p>
      </dsp:txBody>
      <dsp:txXfrm>
        <a:off x="4279" y="1380931"/>
        <a:ext cx="3485499" cy="457546"/>
      </dsp:txXfrm>
    </dsp:sp>
    <dsp:sp modelId="{32336501-AB61-433D-9A57-627ED25C19C1}">
      <dsp:nvSpPr>
        <dsp:cNvPr id="0" name=""/>
        <dsp:cNvSpPr/>
      </dsp:nvSpPr>
      <dsp:spPr>
        <a:xfrm>
          <a:off x="4279" y="1893286"/>
          <a:ext cx="3485499" cy="10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hlinkClick xmlns:r="http://schemas.openxmlformats.org/officeDocument/2006/relationships" r:id="rId3"/>
            </a:rPr>
            <a:t>https://www.irs.gov/charities-non-profits/tax-exempt-organization-search</a:t>
          </a:r>
          <a:endParaRPr lang="en-US" sz="1200" kern="1200" dirty="0"/>
        </a:p>
      </dsp:txBody>
      <dsp:txXfrm>
        <a:off x="4279" y="1893286"/>
        <a:ext cx="3485499" cy="1042591"/>
      </dsp:txXfrm>
    </dsp:sp>
    <dsp:sp modelId="{4223D43D-1BE3-49D9-AF72-E36EEF845189}">
      <dsp:nvSpPr>
        <dsp:cNvPr id="0" name=""/>
        <dsp:cNvSpPr/>
      </dsp:nvSpPr>
      <dsp:spPr>
        <a:xfrm>
          <a:off x="5232528" y="195485"/>
          <a:ext cx="1219924" cy="1067608"/>
        </a:xfrm>
        <a:prstGeom prst="rect">
          <a:avLst/>
        </a:prstGeom>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154D49E-138C-4FC1-BE16-B93518989496}">
      <dsp:nvSpPr>
        <dsp:cNvPr id="0" name=""/>
        <dsp:cNvSpPr/>
      </dsp:nvSpPr>
      <dsp:spPr>
        <a:xfrm>
          <a:off x="4099741" y="1380931"/>
          <a:ext cx="3485499" cy="457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Four Choices of Databases to Search</a:t>
          </a:r>
        </a:p>
      </dsp:txBody>
      <dsp:txXfrm>
        <a:off x="4099741" y="1380931"/>
        <a:ext cx="3485499" cy="457546"/>
      </dsp:txXfrm>
    </dsp:sp>
    <dsp:sp modelId="{899859B7-87A4-43E2-9EB3-175742641D55}">
      <dsp:nvSpPr>
        <dsp:cNvPr id="0" name=""/>
        <dsp:cNvSpPr/>
      </dsp:nvSpPr>
      <dsp:spPr>
        <a:xfrm>
          <a:off x="4099741" y="1893286"/>
          <a:ext cx="3485499" cy="10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None/>
          </a:pPr>
          <a:r>
            <a:rPr lang="en-US" sz="1200" kern="1200"/>
            <a:t>Are Eligible to Receive Tax Deductible Contributions</a:t>
          </a:r>
        </a:p>
        <a:p>
          <a:pPr marL="114300" lvl="1" indent="-114300" algn="l" defTabSz="533400">
            <a:lnSpc>
              <a:spcPct val="90000"/>
            </a:lnSpc>
            <a:spcBef>
              <a:spcPct val="0"/>
            </a:spcBef>
            <a:spcAft>
              <a:spcPct val="15000"/>
            </a:spcAft>
            <a:buChar char="•"/>
          </a:pPr>
          <a:r>
            <a:rPr lang="en-US" sz="1200" kern="1200"/>
            <a:t>Does NOT list subordinate Members of a Group Exemption Letter</a:t>
          </a:r>
        </a:p>
        <a:p>
          <a:pPr marL="0" lvl="0" indent="0" algn="l" defTabSz="533400">
            <a:lnSpc>
              <a:spcPct val="90000"/>
            </a:lnSpc>
            <a:spcBef>
              <a:spcPct val="0"/>
            </a:spcBef>
            <a:spcAft>
              <a:spcPct val="35000"/>
            </a:spcAft>
            <a:buNone/>
          </a:pPr>
          <a:r>
            <a:rPr lang="en-US" sz="1200" kern="1200"/>
            <a:t>Were Automatically Revoked</a:t>
          </a:r>
        </a:p>
        <a:p>
          <a:pPr marL="0" lvl="0" indent="0" algn="l" defTabSz="533400">
            <a:lnSpc>
              <a:spcPct val="90000"/>
            </a:lnSpc>
            <a:spcBef>
              <a:spcPct val="0"/>
            </a:spcBef>
            <a:spcAft>
              <a:spcPct val="35000"/>
            </a:spcAft>
            <a:buNone/>
          </a:pPr>
          <a:r>
            <a:rPr lang="en-US" sz="1200" kern="1200"/>
            <a:t>Have Filed Form 990-N</a:t>
          </a:r>
        </a:p>
        <a:p>
          <a:pPr marL="0" lvl="0" indent="0" algn="l" defTabSz="533400">
            <a:lnSpc>
              <a:spcPct val="90000"/>
            </a:lnSpc>
            <a:spcBef>
              <a:spcPct val="0"/>
            </a:spcBef>
            <a:spcAft>
              <a:spcPct val="35000"/>
            </a:spcAft>
            <a:buNone/>
          </a:pPr>
          <a:r>
            <a:rPr lang="en-US" sz="1200" kern="1200"/>
            <a:t>Exempt Organizations Business Master File</a:t>
          </a:r>
        </a:p>
      </dsp:txBody>
      <dsp:txXfrm>
        <a:off x="4099741" y="1893286"/>
        <a:ext cx="3485499" cy="10425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8B353-2DA7-4F19-95DB-697EAB76E99C}">
      <dsp:nvSpPr>
        <dsp:cNvPr id="0" name=""/>
        <dsp:cNvSpPr/>
      </dsp:nvSpPr>
      <dsp:spPr>
        <a:xfrm>
          <a:off x="926" y="361591"/>
          <a:ext cx="3251857" cy="2064929"/>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FFE5264-FF0C-4854-A954-B982529DBB0F}">
      <dsp:nvSpPr>
        <dsp:cNvPr id="0" name=""/>
        <dsp:cNvSpPr/>
      </dsp:nvSpPr>
      <dsp:spPr>
        <a:xfrm>
          <a:off x="362243" y="704843"/>
          <a:ext cx="3251857" cy="2064929"/>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Regardless of the organization's need for income or funds, or the use it makes of the profits</a:t>
          </a:r>
        </a:p>
      </dsp:txBody>
      <dsp:txXfrm>
        <a:off x="422723" y="765323"/>
        <a:ext cx="3130897" cy="1943969"/>
      </dsp:txXfrm>
    </dsp:sp>
    <dsp:sp modelId="{0DE500BB-D367-46B0-A443-4BAC0F519D77}">
      <dsp:nvSpPr>
        <dsp:cNvPr id="0" name=""/>
        <dsp:cNvSpPr/>
      </dsp:nvSpPr>
      <dsp:spPr>
        <a:xfrm>
          <a:off x="3975418" y="361591"/>
          <a:ext cx="3251857" cy="2064929"/>
        </a:xfrm>
        <a:prstGeom prst="roundRect">
          <a:avLst>
            <a:gd name="adj" fmla="val 10000"/>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12359EB-6A1E-4DFE-92EC-C7BF8F7C0D70}">
      <dsp:nvSpPr>
        <dsp:cNvPr id="0" name=""/>
        <dsp:cNvSpPr/>
      </dsp:nvSpPr>
      <dsp:spPr>
        <a:xfrm>
          <a:off x="4336736" y="704843"/>
          <a:ext cx="3251857" cy="2064929"/>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An exempt organization that has $1,000 or more of gross income from an unrelated business must file </a:t>
          </a:r>
          <a:r>
            <a:rPr lang="en-US" sz="2300" u="sng" kern="1200">
              <a:hlinkClick xmlns:r="http://schemas.openxmlformats.org/officeDocument/2006/relationships" r:id="rId1"/>
            </a:rPr>
            <a:t>Form 990-T</a:t>
          </a:r>
          <a:endParaRPr lang="en-US" sz="2300" kern="1200"/>
        </a:p>
      </dsp:txBody>
      <dsp:txXfrm>
        <a:off x="4397216" y="765323"/>
        <a:ext cx="3130897" cy="19439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D7902-EA88-4266-B690-3EFF962E8143}">
      <dsp:nvSpPr>
        <dsp:cNvPr id="0" name=""/>
        <dsp:cNvSpPr/>
      </dsp:nvSpPr>
      <dsp:spPr>
        <a:xfrm>
          <a:off x="5929" y="723719"/>
          <a:ext cx="4209811" cy="1683924"/>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17348" rIns="58674" bIns="117348" numCol="1" spcCol="1270" anchor="ctr" anchorCtr="0">
          <a:noAutofit/>
        </a:bodyPr>
        <a:lstStyle/>
        <a:p>
          <a:pPr marL="0" lvl="0" indent="0" algn="ctr" defTabSz="1955800">
            <a:lnSpc>
              <a:spcPct val="90000"/>
            </a:lnSpc>
            <a:spcBef>
              <a:spcPct val="0"/>
            </a:spcBef>
            <a:spcAft>
              <a:spcPct val="35000"/>
            </a:spcAft>
            <a:buNone/>
          </a:pPr>
          <a:r>
            <a:rPr lang="en-US" sz="4400" kern="1200"/>
            <a:t>ADVANCED</a:t>
          </a:r>
        </a:p>
      </dsp:txBody>
      <dsp:txXfrm>
        <a:off x="5929" y="723719"/>
        <a:ext cx="3788830" cy="1683924"/>
      </dsp:txXfrm>
    </dsp:sp>
    <dsp:sp modelId="{3F9ADD70-20F0-4663-9D11-5A796A24F166}">
      <dsp:nvSpPr>
        <dsp:cNvPr id="0" name=""/>
        <dsp:cNvSpPr/>
      </dsp:nvSpPr>
      <dsp:spPr>
        <a:xfrm>
          <a:off x="3373778" y="723719"/>
          <a:ext cx="4209811" cy="1683924"/>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117348" rIns="58674" bIns="117348" numCol="1" spcCol="1270" anchor="ctr" anchorCtr="0">
          <a:noAutofit/>
        </a:bodyPr>
        <a:lstStyle/>
        <a:p>
          <a:pPr marL="0" lvl="0" indent="0" algn="ctr" defTabSz="1955800">
            <a:lnSpc>
              <a:spcPct val="90000"/>
            </a:lnSpc>
            <a:spcBef>
              <a:spcPct val="0"/>
            </a:spcBef>
            <a:spcAft>
              <a:spcPct val="35000"/>
            </a:spcAft>
            <a:buNone/>
          </a:pPr>
          <a:r>
            <a:rPr lang="en-US" sz="4400" kern="1200"/>
            <a:t>POST FINANCES</a:t>
          </a:r>
        </a:p>
      </dsp:txBody>
      <dsp:txXfrm>
        <a:off x="4215740" y="723719"/>
        <a:ext cx="2525887" cy="16839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9EC09-C837-4F1D-8CC1-9CAF5DE3FF0E}">
      <dsp:nvSpPr>
        <dsp:cNvPr id="0" name=""/>
        <dsp:cNvSpPr/>
      </dsp:nvSpPr>
      <dsp:spPr>
        <a:xfrm>
          <a:off x="926" y="48148"/>
          <a:ext cx="3035066" cy="303506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a:t>Q &amp; A</a:t>
          </a:r>
        </a:p>
      </dsp:txBody>
      <dsp:txXfrm>
        <a:off x="445401" y="492623"/>
        <a:ext cx="2146116" cy="2146116"/>
      </dsp:txXfrm>
    </dsp:sp>
    <dsp:sp modelId="{B24BEB24-CEF9-47F5-AF65-FC5289D9BC4F}">
      <dsp:nvSpPr>
        <dsp:cNvPr id="0" name=""/>
        <dsp:cNvSpPr/>
      </dsp:nvSpPr>
      <dsp:spPr>
        <a:xfrm rot="5400000">
          <a:off x="3286386" y="1163535"/>
          <a:ext cx="1062273" cy="804292"/>
        </a:xfrm>
        <a:prstGeom prst="triangle">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AAD442D-7DFA-4650-BE76-4B78FA971A7C}">
      <dsp:nvSpPr>
        <dsp:cNvPr id="0" name=""/>
        <dsp:cNvSpPr/>
      </dsp:nvSpPr>
      <dsp:spPr>
        <a:xfrm>
          <a:off x="4553526" y="48148"/>
          <a:ext cx="3035066" cy="3035066"/>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a:t>Specific Post Situations &amp; Inquiries</a:t>
          </a:r>
        </a:p>
      </dsp:txBody>
      <dsp:txXfrm>
        <a:off x="4998001" y="492623"/>
        <a:ext cx="2146116" cy="2146116"/>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EE301280-7D59-47BB-923A-F71CF5A18347}" type="datetimeFigureOut">
              <a:rPr lang="en-US" smtClean="0"/>
              <a:t>3/25/2021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CEAF183-F1B6-4F47-AC29-61DD2BA2D859}" type="slidenum">
              <a:rPr lang="en-US" smtClean="0"/>
              <a:t>‹#›</a:t>
            </a:fld>
            <a:endParaRPr lang="en-US"/>
          </a:p>
        </p:txBody>
      </p:sp>
    </p:spTree>
    <p:extLst>
      <p:ext uri="{BB962C8B-B14F-4D97-AF65-F5344CB8AC3E}">
        <p14:creationId xmlns:p14="http://schemas.microsoft.com/office/powerpoint/2010/main" val="2414882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95DBAFE-1CF0-40EF-BF1F-29B13EB9B900}" type="datetimeFigureOut">
              <a:rPr lang="en-US" smtClean="0"/>
              <a:t>3/25/2021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6ECFC3C-EA02-4F1C-9DFC-5E0EA57E766D}" type="slidenum">
              <a:rPr lang="en-US" smtClean="0"/>
              <a:t>‹#›</a:t>
            </a:fld>
            <a:endParaRPr lang="en-US"/>
          </a:p>
        </p:txBody>
      </p:sp>
    </p:spTree>
    <p:extLst>
      <p:ext uri="{BB962C8B-B14F-4D97-AF65-F5344CB8AC3E}">
        <p14:creationId xmlns:p14="http://schemas.microsoft.com/office/powerpoint/2010/main" val="1755756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ECFC3C-EA02-4F1C-9DFC-5E0EA57E766D}" type="slidenum">
              <a:rPr lang="en-US" smtClean="0"/>
              <a:t>8</a:t>
            </a:fld>
            <a:endParaRPr lang="en-US"/>
          </a:p>
        </p:txBody>
      </p:sp>
    </p:spTree>
    <p:extLst>
      <p:ext uri="{BB962C8B-B14F-4D97-AF65-F5344CB8AC3E}">
        <p14:creationId xmlns:p14="http://schemas.microsoft.com/office/powerpoint/2010/main" val="252300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6EBED-E751-4EA7-94BE-2E748C0E1CA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0657638-4876-4C1C-8E2A-ECF9926F0F6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36952D-EF9E-4411-A448-3D8DCCC1526F}"/>
              </a:ext>
            </a:extLst>
          </p:cNvPr>
          <p:cNvSpPr>
            <a:spLocks noGrp="1"/>
          </p:cNvSpPr>
          <p:nvPr>
            <p:ph type="dt" sz="half" idx="10"/>
          </p:nvPr>
        </p:nvSpPr>
        <p:spPr/>
        <p:txBody>
          <a:bodyPr/>
          <a:lstStyle/>
          <a:p>
            <a:fld id="{FEED8F98-C19D-4341-83F9-6A6D58D343FB}" type="datetimeFigureOut">
              <a:rPr lang="en-US" smtClean="0"/>
              <a:t>3/25/2021</a:t>
            </a:fld>
            <a:endParaRPr lang="en-US"/>
          </a:p>
        </p:txBody>
      </p:sp>
      <p:sp>
        <p:nvSpPr>
          <p:cNvPr id="5" name="Footer Placeholder 4">
            <a:extLst>
              <a:ext uri="{FF2B5EF4-FFF2-40B4-BE49-F238E27FC236}">
                <a16:creationId xmlns:a16="http://schemas.microsoft.com/office/drawing/2014/main" id="{D83E9D28-1FFF-42D8-9B26-EDEC7C1F2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17E1C-4E8F-4604-A1A0-F6AE947336A0}"/>
              </a:ext>
            </a:extLst>
          </p:cNvPr>
          <p:cNvSpPr>
            <a:spLocks noGrp="1"/>
          </p:cNvSpPr>
          <p:nvPr>
            <p:ph type="sldNum" sz="quarter" idx="12"/>
          </p:nvPr>
        </p:nvSpPr>
        <p:spPr/>
        <p:txBody>
          <a:bodyPr/>
          <a:lstStyle/>
          <a:p>
            <a:fld id="{04875D1F-0639-4EC3-9BA7-1ED3444E72FA}" type="slidenum">
              <a:rPr lang="en-US" smtClean="0"/>
              <a:t>‹#›</a:t>
            </a:fld>
            <a:endParaRPr lang="en-US"/>
          </a:p>
        </p:txBody>
      </p:sp>
    </p:spTree>
    <p:extLst>
      <p:ext uri="{BB962C8B-B14F-4D97-AF65-F5344CB8AC3E}">
        <p14:creationId xmlns:p14="http://schemas.microsoft.com/office/powerpoint/2010/main" val="1061833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CC041-F19E-4CA3-9208-F64A12FBC8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CE6656-A591-4D2F-B372-5F189D4FF5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02C0A-87BF-42F4-92E3-FE08EE961C5F}"/>
              </a:ext>
            </a:extLst>
          </p:cNvPr>
          <p:cNvSpPr>
            <a:spLocks noGrp="1"/>
          </p:cNvSpPr>
          <p:nvPr>
            <p:ph type="dt" sz="half" idx="10"/>
          </p:nvPr>
        </p:nvSpPr>
        <p:spPr/>
        <p:txBody>
          <a:bodyPr/>
          <a:lstStyle/>
          <a:p>
            <a:fld id="{FEED8F98-C19D-4341-83F9-6A6D58D343FB}" type="datetimeFigureOut">
              <a:rPr lang="en-US" smtClean="0"/>
              <a:t>3/25/2021</a:t>
            </a:fld>
            <a:endParaRPr lang="en-US"/>
          </a:p>
        </p:txBody>
      </p:sp>
      <p:sp>
        <p:nvSpPr>
          <p:cNvPr id="5" name="Footer Placeholder 4">
            <a:extLst>
              <a:ext uri="{FF2B5EF4-FFF2-40B4-BE49-F238E27FC236}">
                <a16:creationId xmlns:a16="http://schemas.microsoft.com/office/drawing/2014/main" id="{FB7FA2ED-F487-4C15-9858-2773F591A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C10E0-A484-4E92-8235-FC0C6AC9BCF1}"/>
              </a:ext>
            </a:extLst>
          </p:cNvPr>
          <p:cNvSpPr>
            <a:spLocks noGrp="1"/>
          </p:cNvSpPr>
          <p:nvPr>
            <p:ph type="sldNum" sz="quarter" idx="12"/>
          </p:nvPr>
        </p:nvSpPr>
        <p:spPr/>
        <p:txBody>
          <a:bodyPr/>
          <a:lstStyle/>
          <a:p>
            <a:fld id="{04875D1F-0639-4EC3-9BA7-1ED3444E72FA}" type="slidenum">
              <a:rPr lang="en-US" smtClean="0"/>
              <a:t>‹#›</a:t>
            </a:fld>
            <a:endParaRPr lang="en-US"/>
          </a:p>
        </p:txBody>
      </p:sp>
    </p:spTree>
    <p:extLst>
      <p:ext uri="{BB962C8B-B14F-4D97-AF65-F5344CB8AC3E}">
        <p14:creationId xmlns:p14="http://schemas.microsoft.com/office/powerpoint/2010/main" val="121580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7B8AD4-AF51-4A13-93F0-E814BC71131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648EC4-FF7B-4C38-AB15-48FE6B8AE69C}"/>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7F15A-7369-4674-83D5-EBF5FC1B8705}"/>
              </a:ext>
            </a:extLst>
          </p:cNvPr>
          <p:cNvSpPr>
            <a:spLocks noGrp="1"/>
          </p:cNvSpPr>
          <p:nvPr>
            <p:ph type="dt" sz="half" idx="10"/>
          </p:nvPr>
        </p:nvSpPr>
        <p:spPr/>
        <p:txBody>
          <a:bodyPr/>
          <a:lstStyle/>
          <a:p>
            <a:fld id="{FEED8F98-C19D-4341-83F9-6A6D58D343FB}" type="datetimeFigureOut">
              <a:rPr lang="en-US" smtClean="0"/>
              <a:t>3/25/2021</a:t>
            </a:fld>
            <a:endParaRPr lang="en-US"/>
          </a:p>
        </p:txBody>
      </p:sp>
      <p:sp>
        <p:nvSpPr>
          <p:cNvPr id="5" name="Footer Placeholder 4">
            <a:extLst>
              <a:ext uri="{FF2B5EF4-FFF2-40B4-BE49-F238E27FC236}">
                <a16:creationId xmlns:a16="http://schemas.microsoft.com/office/drawing/2014/main" id="{4EA2AF69-9807-4F3B-B9C1-9881B222E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8A6AF-0BE4-472E-B5C1-99090DC516FB}"/>
              </a:ext>
            </a:extLst>
          </p:cNvPr>
          <p:cNvSpPr>
            <a:spLocks noGrp="1"/>
          </p:cNvSpPr>
          <p:nvPr>
            <p:ph type="sldNum" sz="quarter" idx="12"/>
          </p:nvPr>
        </p:nvSpPr>
        <p:spPr/>
        <p:txBody>
          <a:bodyPr/>
          <a:lstStyle/>
          <a:p>
            <a:fld id="{04875D1F-0639-4EC3-9BA7-1ED3444E72FA}" type="slidenum">
              <a:rPr lang="en-US" smtClean="0"/>
              <a:t>‹#›</a:t>
            </a:fld>
            <a:endParaRPr lang="en-US"/>
          </a:p>
        </p:txBody>
      </p:sp>
    </p:spTree>
    <p:extLst>
      <p:ext uri="{BB962C8B-B14F-4D97-AF65-F5344CB8AC3E}">
        <p14:creationId xmlns:p14="http://schemas.microsoft.com/office/powerpoint/2010/main" val="110804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64DD-FB34-4A06-8857-F6FD2A73A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BB2B7B-F50D-437E-B8DD-D56B3AE280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61C357-99EB-4270-B13A-D145BA60CA1F}"/>
              </a:ext>
            </a:extLst>
          </p:cNvPr>
          <p:cNvSpPr>
            <a:spLocks noGrp="1"/>
          </p:cNvSpPr>
          <p:nvPr>
            <p:ph type="dt" sz="half" idx="10"/>
          </p:nvPr>
        </p:nvSpPr>
        <p:spPr/>
        <p:txBody>
          <a:bodyPr/>
          <a:lstStyle/>
          <a:p>
            <a:fld id="{FEED8F98-C19D-4341-83F9-6A6D58D343FB}" type="datetimeFigureOut">
              <a:rPr lang="en-US" smtClean="0"/>
              <a:t>3/25/2021</a:t>
            </a:fld>
            <a:endParaRPr lang="en-US"/>
          </a:p>
        </p:txBody>
      </p:sp>
      <p:sp>
        <p:nvSpPr>
          <p:cNvPr id="5" name="Footer Placeholder 4">
            <a:extLst>
              <a:ext uri="{FF2B5EF4-FFF2-40B4-BE49-F238E27FC236}">
                <a16:creationId xmlns:a16="http://schemas.microsoft.com/office/drawing/2014/main" id="{21EA4EA0-E7DD-4B75-A289-0870165E68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AC7B7-2BE8-41FB-82D8-058C12F3F554}"/>
              </a:ext>
            </a:extLst>
          </p:cNvPr>
          <p:cNvSpPr>
            <a:spLocks noGrp="1"/>
          </p:cNvSpPr>
          <p:nvPr>
            <p:ph type="sldNum" sz="quarter" idx="12"/>
          </p:nvPr>
        </p:nvSpPr>
        <p:spPr/>
        <p:txBody>
          <a:bodyPr/>
          <a:lstStyle/>
          <a:p>
            <a:fld id="{04875D1F-0639-4EC3-9BA7-1ED3444E72FA}" type="slidenum">
              <a:rPr lang="en-US" smtClean="0"/>
              <a:t>‹#›</a:t>
            </a:fld>
            <a:endParaRPr lang="en-US"/>
          </a:p>
        </p:txBody>
      </p:sp>
    </p:spTree>
    <p:extLst>
      <p:ext uri="{BB962C8B-B14F-4D97-AF65-F5344CB8AC3E}">
        <p14:creationId xmlns:p14="http://schemas.microsoft.com/office/powerpoint/2010/main" val="125721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2128-7230-452E-BA7F-B50644F7351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EFB8C97-AF66-4898-9AEA-2F4DE61DD01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BA80DC-9C91-4830-9AF1-4AF6C98E79F1}"/>
              </a:ext>
            </a:extLst>
          </p:cNvPr>
          <p:cNvSpPr>
            <a:spLocks noGrp="1"/>
          </p:cNvSpPr>
          <p:nvPr>
            <p:ph type="dt" sz="half" idx="10"/>
          </p:nvPr>
        </p:nvSpPr>
        <p:spPr/>
        <p:txBody>
          <a:bodyPr/>
          <a:lstStyle/>
          <a:p>
            <a:fld id="{FEED8F98-C19D-4341-83F9-6A6D58D343FB}" type="datetimeFigureOut">
              <a:rPr lang="en-US" smtClean="0"/>
              <a:t>3/25/2021</a:t>
            </a:fld>
            <a:endParaRPr lang="en-US"/>
          </a:p>
        </p:txBody>
      </p:sp>
      <p:sp>
        <p:nvSpPr>
          <p:cNvPr id="5" name="Footer Placeholder 4">
            <a:extLst>
              <a:ext uri="{FF2B5EF4-FFF2-40B4-BE49-F238E27FC236}">
                <a16:creationId xmlns:a16="http://schemas.microsoft.com/office/drawing/2014/main" id="{098B831C-6437-4644-B246-E7904E256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F9FF9-FEB1-4C1F-A663-5F23F057DBAC}"/>
              </a:ext>
            </a:extLst>
          </p:cNvPr>
          <p:cNvSpPr>
            <a:spLocks noGrp="1"/>
          </p:cNvSpPr>
          <p:nvPr>
            <p:ph type="sldNum" sz="quarter" idx="12"/>
          </p:nvPr>
        </p:nvSpPr>
        <p:spPr/>
        <p:txBody>
          <a:bodyPr/>
          <a:lstStyle/>
          <a:p>
            <a:fld id="{04875D1F-0639-4EC3-9BA7-1ED3444E72FA}" type="slidenum">
              <a:rPr lang="en-US" smtClean="0"/>
              <a:t>‹#›</a:t>
            </a:fld>
            <a:endParaRPr lang="en-US"/>
          </a:p>
        </p:txBody>
      </p:sp>
    </p:spTree>
    <p:extLst>
      <p:ext uri="{BB962C8B-B14F-4D97-AF65-F5344CB8AC3E}">
        <p14:creationId xmlns:p14="http://schemas.microsoft.com/office/powerpoint/2010/main" val="3917506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13C6-5627-4815-944A-3842FE0DDC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2E64A-F497-4E81-B959-BC39C5A4F79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54596D-E85A-40B6-A5D8-35DA654912E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ACD2C2-77E1-42D9-8239-F7DAEF56743F}"/>
              </a:ext>
            </a:extLst>
          </p:cNvPr>
          <p:cNvSpPr>
            <a:spLocks noGrp="1"/>
          </p:cNvSpPr>
          <p:nvPr>
            <p:ph type="dt" sz="half" idx="10"/>
          </p:nvPr>
        </p:nvSpPr>
        <p:spPr/>
        <p:txBody>
          <a:bodyPr/>
          <a:lstStyle/>
          <a:p>
            <a:fld id="{FEED8F98-C19D-4341-83F9-6A6D58D343FB}" type="datetimeFigureOut">
              <a:rPr lang="en-US" smtClean="0"/>
              <a:t>3/25/2021</a:t>
            </a:fld>
            <a:endParaRPr lang="en-US"/>
          </a:p>
        </p:txBody>
      </p:sp>
      <p:sp>
        <p:nvSpPr>
          <p:cNvPr id="6" name="Footer Placeholder 5">
            <a:extLst>
              <a:ext uri="{FF2B5EF4-FFF2-40B4-BE49-F238E27FC236}">
                <a16:creationId xmlns:a16="http://schemas.microsoft.com/office/drawing/2014/main" id="{6C189F6E-A757-4FCC-A3C9-93CA5F3AB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D3CA3B-1EDC-4DFC-915A-D2B50F5D805F}"/>
              </a:ext>
            </a:extLst>
          </p:cNvPr>
          <p:cNvSpPr>
            <a:spLocks noGrp="1"/>
          </p:cNvSpPr>
          <p:nvPr>
            <p:ph type="sldNum" sz="quarter" idx="12"/>
          </p:nvPr>
        </p:nvSpPr>
        <p:spPr/>
        <p:txBody>
          <a:bodyPr/>
          <a:lstStyle/>
          <a:p>
            <a:fld id="{04875D1F-0639-4EC3-9BA7-1ED3444E72FA}" type="slidenum">
              <a:rPr lang="en-US" smtClean="0"/>
              <a:t>‹#›</a:t>
            </a:fld>
            <a:endParaRPr lang="en-US"/>
          </a:p>
        </p:txBody>
      </p:sp>
    </p:spTree>
    <p:extLst>
      <p:ext uri="{BB962C8B-B14F-4D97-AF65-F5344CB8AC3E}">
        <p14:creationId xmlns:p14="http://schemas.microsoft.com/office/powerpoint/2010/main" val="285316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DFAE-73C2-4A47-AA78-608ED367652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F82D43-BFBD-44E8-A32A-8514791A8EB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0203E16-6F50-4957-ADB5-9A7FB2FC57D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85D087-9C42-43C6-9A8F-FAD5B0EB92A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81DDB17-B1EF-4C6F-BA58-E0BB2716735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3B5BF2-2112-4737-A9D1-183A2A1DD322}"/>
              </a:ext>
            </a:extLst>
          </p:cNvPr>
          <p:cNvSpPr>
            <a:spLocks noGrp="1"/>
          </p:cNvSpPr>
          <p:nvPr>
            <p:ph type="dt" sz="half" idx="10"/>
          </p:nvPr>
        </p:nvSpPr>
        <p:spPr/>
        <p:txBody>
          <a:bodyPr/>
          <a:lstStyle/>
          <a:p>
            <a:fld id="{FEED8F98-C19D-4341-83F9-6A6D58D343FB}" type="datetimeFigureOut">
              <a:rPr lang="en-US" smtClean="0"/>
              <a:t>3/25/2021</a:t>
            </a:fld>
            <a:endParaRPr lang="en-US"/>
          </a:p>
        </p:txBody>
      </p:sp>
      <p:sp>
        <p:nvSpPr>
          <p:cNvPr id="8" name="Footer Placeholder 7">
            <a:extLst>
              <a:ext uri="{FF2B5EF4-FFF2-40B4-BE49-F238E27FC236}">
                <a16:creationId xmlns:a16="http://schemas.microsoft.com/office/drawing/2014/main" id="{D3931204-C50E-48DC-A26C-79551CEFD8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217F62-7042-41E5-9246-D65369C0D8CE}"/>
              </a:ext>
            </a:extLst>
          </p:cNvPr>
          <p:cNvSpPr>
            <a:spLocks noGrp="1"/>
          </p:cNvSpPr>
          <p:nvPr>
            <p:ph type="sldNum" sz="quarter" idx="12"/>
          </p:nvPr>
        </p:nvSpPr>
        <p:spPr/>
        <p:txBody>
          <a:bodyPr/>
          <a:lstStyle/>
          <a:p>
            <a:fld id="{04875D1F-0639-4EC3-9BA7-1ED3444E72FA}" type="slidenum">
              <a:rPr lang="en-US" smtClean="0"/>
              <a:t>‹#›</a:t>
            </a:fld>
            <a:endParaRPr lang="en-US"/>
          </a:p>
        </p:txBody>
      </p:sp>
    </p:spTree>
    <p:extLst>
      <p:ext uri="{BB962C8B-B14F-4D97-AF65-F5344CB8AC3E}">
        <p14:creationId xmlns:p14="http://schemas.microsoft.com/office/powerpoint/2010/main" val="244318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221A0-1FF1-490B-90AC-D132F0D2BC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F51C8C-1254-4077-B5A1-CA81F3253B70}"/>
              </a:ext>
            </a:extLst>
          </p:cNvPr>
          <p:cNvSpPr>
            <a:spLocks noGrp="1"/>
          </p:cNvSpPr>
          <p:nvPr>
            <p:ph type="dt" sz="half" idx="10"/>
          </p:nvPr>
        </p:nvSpPr>
        <p:spPr/>
        <p:txBody>
          <a:bodyPr/>
          <a:lstStyle/>
          <a:p>
            <a:fld id="{FEED8F98-C19D-4341-83F9-6A6D58D343FB}" type="datetimeFigureOut">
              <a:rPr lang="en-US" smtClean="0"/>
              <a:t>3/25/2021</a:t>
            </a:fld>
            <a:endParaRPr lang="en-US"/>
          </a:p>
        </p:txBody>
      </p:sp>
      <p:sp>
        <p:nvSpPr>
          <p:cNvPr id="4" name="Footer Placeholder 3">
            <a:extLst>
              <a:ext uri="{FF2B5EF4-FFF2-40B4-BE49-F238E27FC236}">
                <a16:creationId xmlns:a16="http://schemas.microsoft.com/office/drawing/2014/main" id="{F72BABE3-F0D5-404A-AAEE-3EFF338246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D64C37-55BB-46D5-865B-07E37AE5CAD3}"/>
              </a:ext>
            </a:extLst>
          </p:cNvPr>
          <p:cNvSpPr>
            <a:spLocks noGrp="1"/>
          </p:cNvSpPr>
          <p:nvPr>
            <p:ph type="sldNum" sz="quarter" idx="12"/>
          </p:nvPr>
        </p:nvSpPr>
        <p:spPr/>
        <p:txBody>
          <a:bodyPr/>
          <a:lstStyle/>
          <a:p>
            <a:fld id="{04875D1F-0639-4EC3-9BA7-1ED3444E72FA}" type="slidenum">
              <a:rPr lang="en-US" smtClean="0"/>
              <a:t>‹#›</a:t>
            </a:fld>
            <a:endParaRPr lang="en-US"/>
          </a:p>
        </p:txBody>
      </p:sp>
    </p:spTree>
    <p:extLst>
      <p:ext uri="{BB962C8B-B14F-4D97-AF65-F5344CB8AC3E}">
        <p14:creationId xmlns:p14="http://schemas.microsoft.com/office/powerpoint/2010/main" val="14122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514653-4D2F-4DD8-93BC-89AEE2945189}"/>
              </a:ext>
            </a:extLst>
          </p:cNvPr>
          <p:cNvSpPr>
            <a:spLocks noGrp="1"/>
          </p:cNvSpPr>
          <p:nvPr>
            <p:ph type="dt" sz="half" idx="10"/>
          </p:nvPr>
        </p:nvSpPr>
        <p:spPr/>
        <p:txBody>
          <a:bodyPr/>
          <a:lstStyle/>
          <a:p>
            <a:fld id="{FEED8F98-C19D-4341-83F9-6A6D58D343FB}" type="datetimeFigureOut">
              <a:rPr lang="en-US" smtClean="0"/>
              <a:t>3/25/2021</a:t>
            </a:fld>
            <a:endParaRPr lang="en-US"/>
          </a:p>
        </p:txBody>
      </p:sp>
      <p:sp>
        <p:nvSpPr>
          <p:cNvPr id="3" name="Footer Placeholder 2">
            <a:extLst>
              <a:ext uri="{FF2B5EF4-FFF2-40B4-BE49-F238E27FC236}">
                <a16:creationId xmlns:a16="http://schemas.microsoft.com/office/drawing/2014/main" id="{EEAF4E79-4916-4C68-BDB7-3AE1260762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AC6E86-B7F1-4591-A2D4-916E251A24D8}"/>
              </a:ext>
            </a:extLst>
          </p:cNvPr>
          <p:cNvSpPr>
            <a:spLocks noGrp="1"/>
          </p:cNvSpPr>
          <p:nvPr>
            <p:ph type="sldNum" sz="quarter" idx="12"/>
          </p:nvPr>
        </p:nvSpPr>
        <p:spPr/>
        <p:txBody>
          <a:bodyPr/>
          <a:lstStyle/>
          <a:p>
            <a:fld id="{04875D1F-0639-4EC3-9BA7-1ED3444E72FA}" type="slidenum">
              <a:rPr lang="en-US" smtClean="0"/>
              <a:t>‹#›</a:t>
            </a:fld>
            <a:endParaRPr lang="en-US"/>
          </a:p>
        </p:txBody>
      </p:sp>
    </p:spTree>
    <p:extLst>
      <p:ext uri="{BB962C8B-B14F-4D97-AF65-F5344CB8AC3E}">
        <p14:creationId xmlns:p14="http://schemas.microsoft.com/office/powerpoint/2010/main" val="170461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8E582-9456-4C8C-A685-DE864E6D5B0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3FBDA29-B1CA-47A3-ADC8-44F0FFE29EE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D3C89D-6CF5-43F0-8D2A-A923B8A339C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6EBE7A7-9E39-4809-B75D-6F19D9EE00AE}"/>
              </a:ext>
            </a:extLst>
          </p:cNvPr>
          <p:cNvSpPr>
            <a:spLocks noGrp="1"/>
          </p:cNvSpPr>
          <p:nvPr>
            <p:ph type="dt" sz="half" idx="10"/>
          </p:nvPr>
        </p:nvSpPr>
        <p:spPr/>
        <p:txBody>
          <a:bodyPr/>
          <a:lstStyle/>
          <a:p>
            <a:fld id="{FEED8F98-C19D-4341-83F9-6A6D58D343FB}" type="datetimeFigureOut">
              <a:rPr lang="en-US" smtClean="0"/>
              <a:t>3/25/2021</a:t>
            </a:fld>
            <a:endParaRPr lang="en-US"/>
          </a:p>
        </p:txBody>
      </p:sp>
      <p:sp>
        <p:nvSpPr>
          <p:cNvPr id="6" name="Footer Placeholder 5">
            <a:extLst>
              <a:ext uri="{FF2B5EF4-FFF2-40B4-BE49-F238E27FC236}">
                <a16:creationId xmlns:a16="http://schemas.microsoft.com/office/drawing/2014/main" id="{5BB00ACC-E8CD-4C05-94B4-AD595CA93E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84EBFC-2836-4808-8DD7-DFC8FE0278BC}"/>
              </a:ext>
            </a:extLst>
          </p:cNvPr>
          <p:cNvSpPr>
            <a:spLocks noGrp="1"/>
          </p:cNvSpPr>
          <p:nvPr>
            <p:ph type="sldNum" sz="quarter" idx="12"/>
          </p:nvPr>
        </p:nvSpPr>
        <p:spPr/>
        <p:txBody>
          <a:bodyPr/>
          <a:lstStyle/>
          <a:p>
            <a:fld id="{04875D1F-0639-4EC3-9BA7-1ED3444E72FA}" type="slidenum">
              <a:rPr lang="en-US" smtClean="0"/>
              <a:t>‹#›</a:t>
            </a:fld>
            <a:endParaRPr lang="en-US"/>
          </a:p>
        </p:txBody>
      </p:sp>
    </p:spTree>
    <p:extLst>
      <p:ext uri="{BB962C8B-B14F-4D97-AF65-F5344CB8AC3E}">
        <p14:creationId xmlns:p14="http://schemas.microsoft.com/office/powerpoint/2010/main" val="286107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DB56-B9CE-4A25-95C3-15EFDABA55C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FBB8B57-62AF-4A05-8C9B-0BD958EC9B5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59B4F7E-E64B-458A-9BB8-E51B836C9A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15956E7-F422-4753-B47A-CFD526CB1C9C}"/>
              </a:ext>
            </a:extLst>
          </p:cNvPr>
          <p:cNvSpPr>
            <a:spLocks noGrp="1"/>
          </p:cNvSpPr>
          <p:nvPr>
            <p:ph type="dt" sz="half" idx="10"/>
          </p:nvPr>
        </p:nvSpPr>
        <p:spPr/>
        <p:txBody>
          <a:bodyPr/>
          <a:lstStyle/>
          <a:p>
            <a:fld id="{FEED8F98-C19D-4341-83F9-6A6D58D343FB}" type="datetimeFigureOut">
              <a:rPr lang="en-US" smtClean="0"/>
              <a:t>3/25/2021</a:t>
            </a:fld>
            <a:endParaRPr lang="en-US"/>
          </a:p>
        </p:txBody>
      </p:sp>
      <p:sp>
        <p:nvSpPr>
          <p:cNvPr id="6" name="Footer Placeholder 5">
            <a:extLst>
              <a:ext uri="{FF2B5EF4-FFF2-40B4-BE49-F238E27FC236}">
                <a16:creationId xmlns:a16="http://schemas.microsoft.com/office/drawing/2014/main" id="{E2AAE224-DA02-4D98-B37E-6D4CB187DB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43E12-1D2B-4061-A574-304BAEF9B44F}"/>
              </a:ext>
            </a:extLst>
          </p:cNvPr>
          <p:cNvSpPr>
            <a:spLocks noGrp="1"/>
          </p:cNvSpPr>
          <p:nvPr>
            <p:ph type="sldNum" sz="quarter" idx="12"/>
          </p:nvPr>
        </p:nvSpPr>
        <p:spPr/>
        <p:txBody>
          <a:bodyPr/>
          <a:lstStyle/>
          <a:p>
            <a:fld id="{04875D1F-0639-4EC3-9BA7-1ED3444E72FA}" type="slidenum">
              <a:rPr lang="en-US" smtClean="0"/>
              <a:t>‹#›</a:t>
            </a:fld>
            <a:endParaRPr lang="en-US"/>
          </a:p>
        </p:txBody>
      </p:sp>
    </p:spTree>
    <p:extLst>
      <p:ext uri="{BB962C8B-B14F-4D97-AF65-F5344CB8AC3E}">
        <p14:creationId xmlns:p14="http://schemas.microsoft.com/office/powerpoint/2010/main" val="180663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1743B-CD32-4A35-8C14-1F2AF322876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AEC33A-16CA-4CE4-9443-D6C46168AC1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93C61-BE81-4315-BC5F-79970CE8367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ED8F98-C19D-4341-83F9-6A6D58D343FB}" type="datetimeFigureOut">
              <a:rPr lang="en-US" smtClean="0"/>
              <a:t>3/25/2021</a:t>
            </a:fld>
            <a:endParaRPr lang="en-US"/>
          </a:p>
        </p:txBody>
      </p:sp>
      <p:sp>
        <p:nvSpPr>
          <p:cNvPr id="5" name="Footer Placeholder 4">
            <a:extLst>
              <a:ext uri="{FF2B5EF4-FFF2-40B4-BE49-F238E27FC236}">
                <a16:creationId xmlns:a16="http://schemas.microsoft.com/office/drawing/2014/main" id="{0D4650C8-7E8E-494B-9EFA-F6CE86FB0F5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E7E6D6-4E60-4310-8255-715DFD79123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875D1F-0639-4EC3-9BA7-1ED3444E72FA}" type="slidenum">
              <a:rPr lang="en-US" smtClean="0"/>
              <a:t>‹#›</a:t>
            </a:fld>
            <a:endParaRPr lang="en-US"/>
          </a:p>
        </p:txBody>
      </p:sp>
    </p:spTree>
    <p:extLst>
      <p:ext uri="{BB962C8B-B14F-4D97-AF65-F5344CB8AC3E}">
        <p14:creationId xmlns:p14="http://schemas.microsoft.com/office/powerpoint/2010/main" val="40424921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CorpsMail@michigan.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michiganlegion.org/assets/einstatusforpostsasofsept2016.pdf"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irs.gov/charities-non-profits/automatic-revocation-of-exemp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irs.gov/charities-non-profits/unrelated-business-income-tax-special-rules-for-organizations-exempt-under-code-section-501c7-501c9-501c17-or-501c20" TargetMode="External"/><Relationship Id="rId2" Type="http://schemas.openxmlformats.org/officeDocument/2006/relationships/hyperlink" Target="https://www.irs.gov/charities-non-profits/unrelated-business-income-defined"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rs.gov/pub/irs-pdf/fss4.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irs.gov/businesses/small-businesses-self-employed/apply-for-an-employer-identification-number-ein-onlin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michiganlegion.org/finances---taxe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470025"/>
          </a:xfrm>
        </p:spPr>
        <p:txBody>
          <a:bodyPr/>
          <a:lstStyle/>
          <a:p>
            <a:r>
              <a:rPr lang="en-US" b="1">
                <a:solidFill>
                  <a:srgbClr val="002060"/>
                </a:solidFill>
              </a:rPr>
              <a:t>American Legion</a:t>
            </a:r>
            <a:br>
              <a:rPr lang="en-US" b="1">
                <a:solidFill>
                  <a:srgbClr val="002060"/>
                </a:solidFill>
              </a:rPr>
            </a:br>
            <a:r>
              <a:rPr lang="en-US" b="1">
                <a:solidFill>
                  <a:srgbClr val="002060"/>
                </a:solidFill>
              </a:rPr>
              <a:t>Department of Michigan</a:t>
            </a:r>
            <a:endParaRPr lang="en-US" b="1" dirty="0">
              <a:solidFill>
                <a:srgbClr val="002060"/>
              </a:solidFill>
            </a:endParaRPr>
          </a:p>
        </p:txBody>
      </p:sp>
      <p:sp>
        <p:nvSpPr>
          <p:cNvPr id="3" name="Subtitle 2"/>
          <p:cNvSpPr>
            <a:spLocks noGrp="1"/>
          </p:cNvSpPr>
          <p:nvPr>
            <p:ph type="subTitle" idx="1"/>
          </p:nvPr>
        </p:nvSpPr>
        <p:spPr>
          <a:xfrm>
            <a:off x="1393167" y="4648200"/>
            <a:ext cx="6400800" cy="1752600"/>
          </a:xfrm>
        </p:spPr>
        <p:txBody>
          <a:bodyPr>
            <a:noAutofit/>
          </a:bodyPr>
          <a:lstStyle/>
          <a:p>
            <a:r>
              <a:rPr lang="en-US" sz="3200" b="1" dirty="0">
                <a:solidFill>
                  <a:srgbClr val="002060"/>
                </a:solidFill>
              </a:rPr>
              <a:t>Financial Reporting &amp; Compliance</a:t>
            </a:r>
          </a:p>
          <a:p>
            <a:r>
              <a:rPr lang="en-US" sz="3200" b="1" dirty="0">
                <a:solidFill>
                  <a:srgbClr val="002060"/>
                </a:solidFill>
              </a:rPr>
              <a:t>Training</a:t>
            </a:r>
          </a:p>
          <a:p>
            <a:endParaRPr lang="en-US" b="1"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4139" y="1600200"/>
            <a:ext cx="3038856" cy="3038856"/>
          </a:xfrm>
          <a:prstGeom prst="rect">
            <a:avLst/>
          </a:prstGeom>
        </p:spPr>
      </p:pic>
    </p:spTree>
    <p:extLst>
      <p:ext uri="{BB962C8B-B14F-4D97-AF65-F5344CB8AC3E}">
        <p14:creationId xmlns:p14="http://schemas.microsoft.com/office/powerpoint/2010/main" val="1487465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US" sz="3500">
                <a:solidFill>
                  <a:srgbClr val="FFFFFF"/>
                </a:solidFill>
              </a:rPr>
              <a:t>Become Tax Exempt</a:t>
            </a:r>
          </a:p>
        </p:txBody>
      </p:sp>
      <p:sp>
        <p:nvSpPr>
          <p:cNvPr id="3" name="Content Placeholder 2"/>
          <p:cNvSpPr>
            <a:spLocks noGrp="1"/>
          </p:cNvSpPr>
          <p:nvPr>
            <p:ph idx="1"/>
          </p:nvPr>
        </p:nvSpPr>
        <p:spPr>
          <a:xfrm>
            <a:off x="884419" y="3092970"/>
            <a:ext cx="7375161" cy="2693976"/>
          </a:xfrm>
        </p:spPr>
        <p:txBody>
          <a:bodyPr>
            <a:normAutofit/>
          </a:bodyPr>
          <a:lstStyle/>
          <a:p>
            <a:pPr lvl="1"/>
            <a:r>
              <a:rPr lang="en-US" sz="2000" dirty="0">
                <a:solidFill>
                  <a:srgbClr val="000000"/>
                </a:solidFill>
              </a:rPr>
              <a:t>Painful Method</a:t>
            </a:r>
          </a:p>
          <a:p>
            <a:pPr lvl="2"/>
            <a:r>
              <a:rPr lang="en-US" sz="2000" dirty="0">
                <a:solidFill>
                  <a:srgbClr val="000000"/>
                </a:solidFill>
              </a:rPr>
              <a:t>Complete IRS Form 1024 (Application for Recognition of Exemption OMB No. 1545-0057 Under Section 501(a))</a:t>
            </a:r>
          </a:p>
          <a:p>
            <a:pPr lvl="2"/>
            <a:r>
              <a:rPr lang="en-US" sz="2000" dirty="0">
                <a:solidFill>
                  <a:srgbClr val="000000"/>
                </a:solidFill>
              </a:rPr>
              <a:t>Requires substantial time, effort, and documentation to complete</a:t>
            </a:r>
          </a:p>
          <a:p>
            <a:pPr lvl="2"/>
            <a:r>
              <a:rPr lang="en-US" sz="2000" dirty="0">
                <a:solidFill>
                  <a:srgbClr val="000000"/>
                </a:solidFill>
              </a:rPr>
              <a:t>Submitter must pay at least $600 User Fee</a:t>
            </a:r>
          </a:p>
          <a:p>
            <a:pPr lvl="2"/>
            <a:r>
              <a:rPr lang="en-US" sz="2000" dirty="0">
                <a:solidFill>
                  <a:srgbClr val="000000"/>
                </a:solidFill>
              </a:rPr>
              <a:t>May take multiple attempts and substantial amount of time</a:t>
            </a:r>
          </a:p>
          <a:p>
            <a:pPr lvl="2"/>
            <a:r>
              <a:rPr lang="en-US" sz="2000" dirty="0">
                <a:solidFill>
                  <a:srgbClr val="000000"/>
                </a:solidFill>
              </a:rPr>
              <a:t>Not Guaranteed</a:t>
            </a:r>
          </a:p>
          <a:p>
            <a:endParaRPr lang="en-US" sz="1700" dirty="0">
              <a:solidFill>
                <a:srgbClr val="000000"/>
              </a:solidFill>
            </a:endParaRPr>
          </a:p>
        </p:txBody>
      </p:sp>
    </p:spTree>
    <p:extLst>
      <p:ext uri="{BB962C8B-B14F-4D97-AF65-F5344CB8AC3E}">
        <p14:creationId xmlns:p14="http://schemas.microsoft.com/office/powerpoint/2010/main" val="3759036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a:solidFill>
                  <a:schemeClr val="accent1"/>
                </a:solidFill>
              </a:rPr>
              <a:t>Become Tax Exempt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lnSpcReduction="10000"/>
          </a:bodyPr>
          <a:lstStyle/>
          <a:p>
            <a:pPr lvl="1"/>
            <a:r>
              <a:rPr lang="en-US" sz="2000" dirty="0"/>
              <a:t>Lazy Method (Not Recommended)</a:t>
            </a:r>
          </a:p>
          <a:p>
            <a:pPr lvl="2"/>
            <a:r>
              <a:rPr lang="en-US" sz="2000" dirty="0"/>
              <a:t>Do not Follow Easy or Painful Method</a:t>
            </a:r>
          </a:p>
          <a:p>
            <a:pPr lvl="3"/>
            <a:r>
              <a:rPr lang="en-US" sz="2000" dirty="0"/>
              <a:t>After a number of years, based on the name of the organization, the IRS </a:t>
            </a:r>
            <a:r>
              <a:rPr lang="en-US" sz="2000" u="sng" dirty="0"/>
              <a:t>MAY</a:t>
            </a:r>
            <a:r>
              <a:rPr lang="en-US" sz="2000" dirty="0"/>
              <a:t> recognize the Post as a 501(c) organization of their choice – not necessarily a 501(c)(19)</a:t>
            </a:r>
          </a:p>
          <a:p>
            <a:pPr lvl="3"/>
            <a:r>
              <a:rPr lang="en-US" sz="2000" dirty="0"/>
              <a:t>IRS probably will not inform you of this decision</a:t>
            </a:r>
          </a:p>
          <a:p>
            <a:pPr lvl="3"/>
            <a:r>
              <a:rPr lang="en-US" sz="2000" dirty="0"/>
              <a:t>If the Post doesn’t know, they probably will NOT submit their Annual Filings, and will lose their Tax Exempt Status</a:t>
            </a:r>
          </a:p>
          <a:p>
            <a:pPr lvl="3"/>
            <a:r>
              <a:rPr lang="en-US" sz="2000" dirty="0"/>
              <a:t>Must follow Painful Method to be Reinstated</a:t>
            </a:r>
          </a:p>
          <a:p>
            <a:endParaRPr lang="en-US" sz="1900" dirty="0"/>
          </a:p>
        </p:txBody>
      </p:sp>
    </p:spTree>
    <p:extLst>
      <p:ext uri="{BB962C8B-B14F-4D97-AF65-F5344CB8AC3E}">
        <p14:creationId xmlns:p14="http://schemas.microsoft.com/office/powerpoint/2010/main" val="766282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US"/>
              <a:t>Bank Account</a:t>
            </a:r>
          </a:p>
        </p:txBody>
      </p:sp>
      <p:sp>
        <p:nvSpPr>
          <p:cNvPr id="3" name="Content Placeholder 2"/>
          <p:cNvSpPr>
            <a:spLocks noGrp="1"/>
          </p:cNvSpPr>
          <p:nvPr>
            <p:ph idx="1"/>
          </p:nvPr>
        </p:nvSpPr>
        <p:spPr>
          <a:xfrm>
            <a:off x="628650" y="2057400"/>
            <a:ext cx="7886700" cy="3871762"/>
          </a:xfrm>
        </p:spPr>
        <p:txBody>
          <a:bodyPr>
            <a:normAutofit/>
          </a:bodyPr>
          <a:lstStyle/>
          <a:p>
            <a:pPr lvl="0"/>
            <a:r>
              <a:rPr lang="en-US"/>
              <a:t>Open a Bank Account</a:t>
            </a:r>
          </a:p>
          <a:p>
            <a:pPr lvl="1"/>
            <a:r>
              <a:rPr lang="en-US" sz="2100"/>
              <a:t>Charitable Organization</a:t>
            </a:r>
          </a:p>
          <a:p>
            <a:pPr lvl="2"/>
            <a:r>
              <a:rPr lang="en-US" sz="2100"/>
              <a:t>May use EIN, or SSN of one of the Signers</a:t>
            </a:r>
          </a:p>
          <a:p>
            <a:pPr lvl="2"/>
            <a:r>
              <a:rPr lang="en-US" sz="2100"/>
              <a:t>Recommend NOT using SSN</a:t>
            </a:r>
          </a:p>
          <a:p>
            <a:pPr lvl="1"/>
            <a:r>
              <a:rPr lang="en-US" sz="2100"/>
              <a:t>Corporation</a:t>
            </a:r>
          </a:p>
          <a:p>
            <a:pPr lvl="2"/>
            <a:r>
              <a:rPr lang="en-US" sz="2100"/>
              <a:t>Must use EIN</a:t>
            </a:r>
          </a:p>
          <a:p>
            <a:pPr lvl="2"/>
            <a:r>
              <a:rPr lang="en-US" sz="2100"/>
              <a:t>Usually have to provide copy of Articles of Incorporation</a:t>
            </a:r>
          </a:p>
          <a:p>
            <a:endParaRPr lang="en-US" dirty="0"/>
          </a:p>
        </p:txBody>
      </p:sp>
    </p:spTree>
    <p:extLst>
      <p:ext uri="{BB962C8B-B14F-4D97-AF65-F5344CB8AC3E}">
        <p14:creationId xmlns:p14="http://schemas.microsoft.com/office/powerpoint/2010/main" val="320712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dirty="0">
                <a:solidFill>
                  <a:schemeClr val="accent1"/>
                </a:solidFill>
              </a:rPr>
              <a:t>Michigan Sales Tax</a:t>
            </a:r>
            <a:br>
              <a:rPr lang="en-US" dirty="0">
                <a:solidFill>
                  <a:schemeClr val="accent1"/>
                </a:solidFill>
              </a:rPr>
            </a:br>
            <a:r>
              <a:rPr lang="en-US" dirty="0">
                <a:solidFill>
                  <a:schemeClr val="accent1"/>
                </a:solidFill>
              </a:rPr>
              <a:t>on </a:t>
            </a:r>
            <a:r>
              <a:rPr lang="en-US" b="1" u="sng" dirty="0">
                <a:solidFill>
                  <a:schemeClr val="accent1"/>
                </a:solidFill>
              </a:rPr>
              <a:t>SALES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Autofit/>
          </a:bodyPr>
          <a:lstStyle/>
          <a:p>
            <a:r>
              <a:rPr lang="en-US" sz="2400" dirty="0"/>
              <a:t>Individuals or businesses that </a:t>
            </a:r>
            <a:r>
              <a:rPr lang="en-US" sz="2400" b="1" u="sng" dirty="0"/>
              <a:t>SELL</a:t>
            </a:r>
            <a:r>
              <a:rPr lang="en-US" sz="2400" dirty="0"/>
              <a:t> tangible personal property to the final consumer are required to remit a 6% sales tax on the total price of their taxable retail sales to the State of Michigan</a:t>
            </a:r>
          </a:p>
          <a:p>
            <a:pPr lvl="1"/>
            <a:r>
              <a:rPr lang="en-US" sz="2400" dirty="0"/>
              <a:t>Examples</a:t>
            </a:r>
          </a:p>
          <a:p>
            <a:pPr lvl="2"/>
            <a:r>
              <a:rPr lang="en-US" sz="2400" dirty="0"/>
              <a:t>Prepared Food intended for Immediate Consumption</a:t>
            </a:r>
          </a:p>
          <a:p>
            <a:pPr lvl="2"/>
            <a:r>
              <a:rPr lang="en-US" sz="2400" dirty="0"/>
              <a:t>Sales of Alcoholic Beverages</a:t>
            </a:r>
          </a:p>
          <a:p>
            <a:pPr lvl="2"/>
            <a:r>
              <a:rPr lang="en-US" sz="2400" dirty="0"/>
              <a:t>Sales of Merchandise</a:t>
            </a:r>
          </a:p>
        </p:txBody>
      </p:sp>
    </p:spTree>
    <p:extLst>
      <p:ext uri="{BB962C8B-B14F-4D97-AF65-F5344CB8AC3E}">
        <p14:creationId xmlns:p14="http://schemas.microsoft.com/office/powerpoint/2010/main" val="3034924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US"/>
              <a:t>Michigan Sales Tax</a:t>
            </a:r>
          </a:p>
        </p:txBody>
      </p:sp>
      <p:sp>
        <p:nvSpPr>
          <p:cNvPr id="3" name="Content Placeholder 2"/>
          <p:cNvSpPr>
            <a:spLocks noGrp="1"/>
          </p:cNvSpPr>
          <p:nvPr>
            <p:ph idx="1"/>
          </p:nvPr>
        </p:nvSpPr>
        <p:spPr>
          <a:xfrm>
            <a:off x="628650" y="2057400"/>
            <a:ext cx="7886700" cy="3871762"/>
          </a:xfrm>
        </p:spPr>
        <p:txBody>
          <a:bodyPr>
            <a:normAutofit/>
          </a:bodyPr>
          <a:lstStyle/>
          <a:p>
            <a:r>
              <a:rPr lang="en-US" sz="2400" dirty="0"/>
              <a:t>Exceptions</a:t>
            </a:r>
          </a:p>
          <a:p>
            <a:pPr lvl="1"/>
            <a:r>
              <a:rPr lang="en-US" sz="2400" dirty="0"/>
              <a:t>Casual Sales</a:t>
            </a:r>
          </a:p>
          <a:p>
            <a:pPr lvl="2"/>
            <a:r>
              <a:rPr lang="en-US" sz="2400" dirty="0"/>
              <a:t>Sale of a refrigerator the Post no longer has a need for</a:t>
            </a:r>
          </a:p>
          <a:p>
            <a:pPr lvl="2"/>
            <a:r>
              <a:rPr lang="en-US" sz="2400" dirty="0"/>
              <a:t>Unprepared Food item Sales</a:t>
            </a:r>
          </a:p>
        </p:txBody>
      </p:sp>
    </p:spTree>
    <p:extLst>
      <p:ext uri="{BB962C8B-B14F-4D97-AF65-F5344CB8AC3E}">
        <p14:creationId xmlns:p14="http://schemas.microsoft.com/office/powerpoint/2010/main" val="24502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4577" y="957695"/>
            <a:ext cx="2620772" cy="4930246"/>
          </a:xfrm>
        </p:spPr>
        <p:txBody>
          <a:bodyPr>
            <a:normAutofit/>
          </a:bodyPr>
          <a:lstStyle/>
          <a:p>
            <a:pPr algn="r"/>
            <a:r>
              <a:rPr lang="en-US">
                <a:solidFill>
                  <a:schemeClr val="accent1"/>
                </a:solidFill>
              </a:rPr>
              <a:t>Fundraising Events - Exemption</a:t>
            </a:r>
          </a:p>
        </p:txBody>
      </p:sp>
      <p:sp>
        <p:nvSpPr>
          <p:cNvPr id="3" name="Content Placeholder 2"/>
          <p:cNvSpPr>
            <a:spLocks noGrp="1"/>
          </p:cNvSpPr>
          <p:nvPr>
            <p:ph idx="1"/>
          </p:nvPr>
        </p:nvSpPr>
        <p:spPr>
          <a:xfrm>
            <a:off x="642949" y="963877"/>
            <a:ext cx="4783327" cy="4930246"/>
          </a:xfrm>
        </p:spPr>
        <p:txBody>
          <a:bodyPr anchor="ctr">
            <a:normAutofit/>
          </a:bodyPr>
          <a:lstStyle/>
          <a:p>
            <a:r>
              <a:rPr lang="en-US"/>
              <a:t>(3) Except as otherwise limited under this subsection, the sale of tangible personal property by a veterans' organization that is exempt from federal income tax under section 501(c)(19) of the internal revenue code, 26 USC 501, for the purpose of raising funds for the benefit of an active duty service member or a veteran is exempt from the tax under this act. ………continued</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61428" y="2209249"/>
            <a:ext cx="0" cy="250664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536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a:solidFill>
                  <a:schemeClr val="accent1"/>
                </a:solidFill>
              </a:rPr>
              <a:t>Fundraising Events - Exemption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r>
              <a:rPr lang="en-US"/>
              <a:t>The exemption under this subsection is limited to $25,000.00 in aggregate sales of tangible personal property for each individual fund-raising event. A club, association, auxiliary, or other organization affiliated with a veterans' organization that is exempt from federal income tax under section 501(c)(19) of the internal revenue code, 26 USC 501, is not considered a separate person for purposes of this exemption. </a:t>
            </a:r>
          </a:p>
          <a:p>
            <a:endParaRPr lang="en-US" dirty="0"/>
          </a:p>
        </p:txBody>
      </p:sp>
    </p:spTree>
    <p:extLst>
      <p:ext uri="{BB962C8B-B14F-4D97-AF65-F5344CB8AC3E}">
        <p14:creationId xmlns:p14="http://schemas.microsoft.com/office/powerpoint/2010/main" val="312324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200399"/>
            <a:chOff x="697883" y="1816768"/>
            <a:chExt cx="3674476" cy="3200399"/>
          </a:xfrm>
          <a:solidFill>
            <a:schemeClr val="accent1"/>
          </a:solidFill>
        </p:grpSpPr>
        <p:sp>
          <p:nvSpPr>
            <p:cNvPr id="9" name="Rectangle 8">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gn="ctr"/>
            <a:r>
              <a:rPr lang="en-US" sz="3500">
                <a:solidFill>
                  <a:srgbClr val="FFFFFF"/>
                </a:solidFill>
              </a:rPr>
              <a:t>Michigan Sales Tax</a:t>
            </a:r>
            <a:br>
              <a:rPr lang="en-US" sz="3500">
                <a:solidFill>
                  <a:srgbClr val="FFFFFF"/>
                </a:solidFill>
              </a:rPr>
            </a:br>
            <a:r>
              <a:rPr lang="en-US" sz="3500">
                <a:solidFill>
                  <a:srgbClr val="FFFFFF"/>
                </a:solidFill>
              </a:rPr>
              <a:t>on</a:t>
            </a:r>
            <a:br>
              <a:rPr lang="en-US" sz="3500">
                <a:solidFill>
                  <a:srgbClr val="FFFFFF"/>
                </a:solidFill>
              </a:rPr>
            </a:br>
            <a:r>
              <a:rPr lang="en-US" sz="3500" b="1" u="sng">
                <a:solidFill>
                  <a:srgbClr val="FFFFFF"/>
                </a:solidFill>
              </a:rPr>
              <a:t>PURCHASES</a:t>
            </a:r>
            <a:endParaRPr lang="en-US" sz="3500" b="1" u="sng" dirty="0">
              <a:solidFill>
                <a:srgbClr val="FFFFFF"/>
              </a:solidFill>
            </a:endParaRPr>
          </a:p>
        </p:txBody>
      </p:sp>
      <p:sp>
        <p:nvSpPr>
          <p:cNvPr id="3" name="Content Placeholder 2"/>
          <p:cNvSpPr>
            <a:spLocks noGrp="1"/>
          </p:cNvSpPr>
          <p:nvPr>
            <p:ph idx="1"/>
          </p:nvPr>
        </p:nvSpPr>
        <p:spPr>
          <a:xfrm>
            <a:off x="3840480" y="804672"/>
            <a:ext cx="4711446" cy="5248656"/>
          </a:xfrm>
        </p:spPr>
        <p:txBody>
          <a:bodyPr anchor="ctr">
            <a:normAutofit lnSpcReduction="10000"/>
          </a:bodyPr>
          <a:lstStyle/>
          <a:p>
            <a:r>
              <a:rPr lang="en-US" sz="2800" u="sng" dirty="0"/>
              <a:t>Michigan Public Act 530 (2018)</a:t>
            </a:r>
          </a:p>
          <a:p>
            <a:r>
              <a:rPr lang="en-US" sz="2800" dirty="0"/>
              <a:t>(1) A sale of tangible personal property not for resale to the following, subject to subsection (5), is exempt from the tax under this act:</a:t>
            </a:r>
          </a:p>
          <a:p>
            <a:r>
              <a:rPr lang="en-US" sz="2800" dirty="0"/>
              <a:t>An organization not operated for profit and exempt from federal income tax under section 501(c)(19) of the internal revenue code, 26 USC 501.</a:t>
            </a:r>
            <a:endParaRPr lang="en-US" sz="2800" u="sng" dirty="0"/>
          </a:p>
        </p:txBody>
      </p:sp>
    </p:spTree>
    <p:extLst>
      <p:ext uri="{BB962C8B-B14F-4D97-AF65-F5344CB8AC3E}">
        <p14:creationId xmlns:p14="http://schemas.microsoft.com/office/powerpoint/2010/main" val="403697955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200399"/>
            <a:chOff x="697883" y="1816768"/>
            <a:chExt cx="3674476" cy="3200399"/>
          </a:xfrm>
          <a:solidFill>
            <a:schemeClr val="accent1"/>
          </a:solidFill>
        </p:grpSpPr>
        <p:sp>
          <p:nvSpPr>
            <p:cNvPr id="9" name="Rectangle 8">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gn="ctr"/>
            <a:r>
              <a:rPr lang="en-US" sz="3500" dirty="0">
                <a:solidFill>
                  <a:srgbClr val="FFFFFF"/>
                </a:solidFill>
              </a:rPr>
              <a:t>Michigan Sales Tax</a:t>
            </a:r>
            <a:br>
              <a:rPr lang="en-US" sz="3500" dirty="0">
                <a:solidFill>
                  <a:srgbClr val="FFFFFF"/>
                </a:solidFill>
              </a:rPr>
            </a:br>
            <a:r>
              <a:rPr lang="en-US" sz="3500" dirty="0">
                <a:solidFill>
                  <a:srgbClr val="FFFFFF"/>
                </a:solidFill>
              </a:rPr>
              <a:t>on</a:t>
            </a:r>
            <a:br>
              <a:rPr lang="en-US" sz="3500" dirty="0">
                <a:solidFill>
                  <a:srgbClr val="FFFFFF"/>
                </a:solidFill>
              </a:rPr>
            </a:br>
            <a:r>
              <a:rPr lang="en-US" sz="3500" b="1" u="sng" dirty="0">
                <a:solidFill>
                  <a:srgbClr val="FFFFFF"/>
                </a:solidFill>
              </a:rPr>
              <a:t>PURCHASES</a:t>
            </a:r>
          </a:p>
        </p:txBody>
      </p:sp>
      <p:sp>
        <p:nvSpPr>
          <p:cNvPr id="3" name="Content Placeholder 2"/>
          <p:cNvSpPr>
            <a:spLocks noGrp="1"/>
          </p:cNvSpPr>
          <p:nvPr>
            <p:ph idx="1"/>
          </p:nvPr>
        </p:nvSpPr>
        <p:spPr>
          <a:xfrm>
            <a:off x="3840480" y="804672"/>
            <a:ext cx="4711446" cy="5248656"/>
          </a:xfrm>
        </p:spPr>
        <p:txBody>
          <a:bodyPr anchor="ctr">
            <a:normAutofit lnSpcReduction="10000"/>
          </a:bodyPr>
          <a:lstStyle/>
          <a:p>
            <a:r>
              <a:rPr lang="en-US" sz="2800" u="sng" dirty="0"/>
              <a:t>Michigan Public Act 530 (2018) </a:t>
            </a:r>
            <a:r>
              <a:rPr lang="en-US" sz="2800" u="sng" dirty="0" err="1"/>
              <a:t>Cont</a:t>
            </a:r>
            <a:r>
              <a:rPr lang="en-US" sz="2800" u="sng" dirty="0"/>
              <a:t>…</a:t>
            </a:r>
          </a:p>
          <a:p>
            <a:r>
              <a:rPr lang="en-US" sz="2800" dirty="0"/>
              <a:t>The exemptions provided for in subsection (1) do not apply to any of the following:</a:t>
            </a:r>
          </a:p>
          <a:p>
            <a:r>
              <a:rPr lang="en-US" sz="2800" dirty="0"/>
              <a:t>Sales of tangible personal property or vehicles used for purposes of raising funds or obtaining resources if the sales price exceeds the following:</a:t>
            </a:r>
          </a:p>
          <a:p>
            <a:pPr lvl="1"/>
            <a:r>
              <a:rPr lang="en-US" sz="2500" dirty="0"/>
              <a:t>For an organization exempt under subsection 501(c)(19) $25,000.00. </a:t>
            </a:r>
            <a:endParaRPr lang="en-US" sz="2500" u="sng" dirty="0"/>
          </a:p>
        </p:txBody>
      </p:sp>
    </p:spTree>
    <p:extLst>
      <p:ext uri="{BB962C8B-B14F-4D97-AF65-F5344CB8AC3E}">
        <p14:creationId xmlns:p14="http://schemas.microsoft.com/office/powerpoint/2010/main" val="25724209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200399"/>
            <a:chOff x="697883" y="1816768"/>
            <a:chExt cx="3674476" cy="3200399"/>
          </a:xfrm>
          <a:solidFill>
            <a:schemeClr val="accent1"/>
          </a:solidFill>
        </p:grpSpPr>
        <p:sp>
          <p:nvSpPr>
            <p:cNvPr id="9" name="Rectangle 8">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gn="ctr"/>
            <a:r>
              <a:rPr lang="en-US" sz="3500" dirty="0">
                <a:solidFill>
                  <a:srgbClr val="FFFFFF"/>
                </a:solidFill>
              </a:rPr>
              <a:t>Michigan Sales Tax</a:t>
            </a:r>
            <a:br>
              <a:rPr lang="en-US" sz="3500" dirty="0">
                <a:solidFill>
                  <a:srgbClr val="FFFFFF"/>
                </a:solidFill>
              </a:rPr>
            </a:br>
            <a:r>
              <a:rPr lang="en-US" sz="3500" dirty="0">
                <a:solidFill>
                  <a:srgbClr val="FFFFFF"/>
                </a:solidFill>
              </a:rPr>
              <a:t>on</a:t>
            </a:r>
            <a:br>
              <a:rPr lang="en-US" sz="3500" dirty="0">
                <a:solidFill>
                  <a:srgbClr val="FFFFFF"/>
                </a:solidFill>
              </a:rPr>
            </a:br>
            <a:r>
              <a:rPr lang="en-US" sz="3500" b="1" u="sng" dirty="0">
                <a:solidFill>
                  <a:srgbClr val="FFFFFF"/>
                </a:solidFill>
              </a:rPr>
              <a:t>PURCHASES</a:t>
            </a:r>
          </a:p>
        </p:txBody>
      </p:sp>
      <p:sp>
        <p:nvSpPr>
          <p:cNvPr id="3" name="Content Placeholder 2"/>
          <p:cNvSpPr>
            <a:spLocks noGrp="1"/>
          </p:cNvSpPr>
          <p:nvPr>
            <p:ph idx="1"/>
          </p:nvPr>
        </p:nvSpPr>
        <p:spPr>
          <a:xfrm>
            <a:off x="3840480" y="381000"/>
            <a:ext cx="4711446" cy="5672328"/>
          </a:xfrm>
        </p:spPr>
        <p:txBody>
          <a:bodyPr anchor="ctr">
            <a:normAutofit/>
          </a:bodyPr>
          <a:lstStyle/>
          <a:p>
            <a:r>
              <a:rPr lang="en-US" sz="2800" dirty="0"/>
              <a:t>The tangible personal property under subsection (1) is exempt only to the extent that the property is used to carry out the purposes of the organization or to raise funds or obtain resources necessary to carry out the purposes of the organization as stated in the organization’s bylaws or articles of incorporation.</a:t>
            </a:r>
            <a:endParaRPr lang="en-US" sz="2800" u="sng" dirty="0"/>
          </a:p>
        </p:txBody>
      </p:sp>
    </p:spTree>
    <p:extLst>
      <p:ext uri="{BB962C8B-B14F-4D97-AF65-F5344CB8AC3E}">
        <p14:creationId xmlns:p14="http://schemas.microsoft.com/office/powerpoint/2010/main" val="197342490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a:solidFill>
                  <a:schemeClr val="accent1"/>
                </a:solidFill>
              </a:rPr>
              <a:t>Session 1</a:t>
            </a:r>
          </a:p>
        </p:txBody>
      </p:sp>
      <p:cxnSp>
        <p:nvCxnSpPr>
          <p:cNvPr id="6"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pPr marL="0" indent="0">
              <a:buNone/>
            </a:pPr>
            <a:endParaRPr lang="en-US" dirty="0"/>
          </a:p>
          <a:p>
            <a:pPr marL="0" indent="0">
              <a:buNone/>
            </a:pPr>
            <a:r>
              <a:rPr lang="en-US"/>
              <a:t>BASIC</a:t>
            </a:r>
          </a:p>
          <a:p>
            <a:pPr marL="0" indent="0">
              <a:buNone/>
            </a:pPr>
            <a:r>
              <a:rPr lang="en-US"/>
              <a:t>POST FINANCES</a:t>
            </a:r>
          </a:p>
        </p:txBody>
      </p:sp>
    </p:spTree>
    <p:extLst>
      <p:ext uri="{BB962C8B-B14F-4D97-AF65-F5344CB8AC3E}">
        <p14:creationId xmlns:p14="http://schemas.microsoft.com/office/powerpoint/2010/main" val="66041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200399"/>
            <a:chOff x="697883" y="1816768"/>
            <a:chExt cx="3674476" cy="3200399"/>
          </a:xfrm>
          <a:solidFill>
            <a:schemeClr val="accent1"/>
          </a:solidFill>
        </p:grpSpPr>
        <p:sp>
          <p:nvSpPr>
            <p:cNvPr id="9" name="Rectangle 8">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gn="ctr"/>
            <a:r>
              <a:rPr lang="en-US" sz="3500" dirty="0">
                <a:solidFill>
                  <a:srgbClr val="FFFFFF"/>
                </a:solidFill>
              </a:rPr>
              <a:t>Michigan Sales Tax</a:t>
            </a:r>
            <a:br>
              <a:rPr lang="en-US" sz="3500" dirty="0">
                <a:solidFill>
                  <a:srgbClr val="FFFFFF"/>
                </a:solidFill>
              </a:rPr>
            </a:br>
            <a:r>
              <a:rPr lang="en-US" sz="3500" dirty="0">
                <a:solidFill>
                  <a:srgbClr val="FFFFFF"/>
                </a:solidFill>
              </a:rPr>
              <a:t>on</a:t>
            </a:r>
            <a:br>
              <a:rPr lang="en-US" sz="3500" dirty="0">
                <a:solidFill>
                  <a:srgbClr val="FFFFFF"/>
                </a:solidFill>
              </a:rPr>
            </a:br>
            <a:r>
              <a:rPr lang="en-US" sz="3500" b="1" u="sng" dirty="0">
                <a:solidFill>
                  <a:srgbClr val="FFFFFF"/>
                </a:solidFill>
              </a:rPr>
              <a:t>PURCHASES</a:t>
            </a:r>
          </a:p>
        </p:txBody>
      </p:sp>
      <p:sp>
        <p:nvSpPr>
          <p:cNvPr id="3" name="Content Placeholder 2"/>
          <p:cNvSpPr>
            <a:spLocks noGrp="1"/>
          </p:cNvSpPr>
          <p:nvPr>
            <p:ph idx="1"/>
          </p:nvPr>
        </p:nvSpPr>
        <p:spPr>
          <a:xfrm>
            <a:off x="3840480" y="381000"/>
            <a:ext cx="4711446" cy="5672328"/>
          </a:xfrm>
        </p:spPr>
        <p:txBody>
          <a:bodyPr anchor="ctr">
            <a:normAutofit/>
          </a:bodyPr>
          <a:lstStyle/>
          <a:p>
            <a:r>
              <a:rPr lang="en-US" sz="2800" dirty="0"/>
              <a:t>(5)The exemption for any single item of tangible personal property or vehicle used to raise funds or obtain resources is limited to a sales price that does not exceed $5,000.00 for an organization exempt under subsection (1)(a) or (b) </a:t>
            </a:r>
            <a:r>
              <a:rPr lang="en-US" sz="2800" dirty="0">
                <a:solidFill>
                  <a:srgbClr val="FF0000"/>
                </a:solidFill>
              </a:rPr>
              <a:t>(501(c)(3) or 501(c)(4))</a:t>
            </a:r>
            <a:r>
              <a:rPr lang="en-US" sz="2800" dirty="0"/>
              <a:t> and $25,000.00 for an organization exempt under subsection (1)(c </a:t>
            </a:r>
            <a:r>
              <a:rPr lang="en-US" sz="2800" dirty="0">
                <a:solidFill>
                  <a:srgbClr val="FF0000"/>
                </a:solidFill>
              </a:rPr>
              <a:t>(501(c)(19))</a:t>
            </a:r>
            <a:endParaRPr lang="en-US" sz="2800" u="sng" dirty="0">
              <a:solidFill>
                <a:srgbClr val="FF0000"/>
              </a:solidFill>
            </a:endParaRPr>
          </a:p>
        </p:txBody>
      </p:sp>
    </p:spTree>
    <p:extLst>
      <p:ext uri="{BB962C8B-B14F-4D97-AF65-F5344CB8AC3E}">
        <p14:creationId xmlns:p14="http://schemas.microsoft.com/office/powerpoint/2010/main" val="322253941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200399"/>
            <a:chOff x="697883" y="1816768"/>
            <a:chExt cx="3674476" cy="3200399"/>
          </a:xfrm>
          <a:solidFill>
            <a:schemeClr val="accent1"/>
          </a:solidFill>
        </p:grpSpPr>
        <p:sp>
          <p:nvSpPr>
            <p:cNvPr id="9" name="Rectangle 8">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gn="ctr"/>
            <a:r>
              <a:rPr lang="en-US" sz="3500" dirty="0">
                <a:solidFill>
                  <a:srgbClr val="FFFFFF"/>
                </a:solidFill>
              </a:rPr>
              <a:t>Michigan Sales Tax</a:t>
            </a:r>
            <a:br>
              <a:rPr lang="en-US" sz="3500" dirty="0">
                <a:solidFill>
                  <a:srgbClr val="FFFFFF"/>
                </a:solidFill>
              </a:rPr>
            </a:br>
            <a:r>
              <a:rPr lang="en-US" sz="3500" dirty="0">
                <a:solidFill>
                  <a:srgbClr val="FFFFFF"/>
                </a:solidFill>
              </a:rPr>
              <a:t>on</a:t>
            </a:r>
            <a:br>
              <a:rPr lang="en-US" sz="3500" dirty="0">
                <a:solidFill>
                  <a:srgbClr val="FFFFFF"/>
                </a:solidFill>
              </a:rPr>
            </a:br>
            <a:r>
              <a:rPr lang="en-US" sz="3500" b="1" u="sng" dirty="0">
                <a:solidFill>
                  <a:srgbClr val="FFFFFF"/>
                </a:solidFill>
              </a:rPr>
              <a:t>PURCHASES</a:t>
            </a:r>
          </a:p>
        </p:txBody>
      </p:sp>
      <p:sp>
        <p:nvSpPr>
          <p:cNvPr id="3" name="Content Placeholder 2"/>
          <p:cNvSpPr>
            <a:spLocks noGrp="1"/>
          </p:cNvSpPr>
          <p:nvPr>
            <p:ph idx="1"/>
          </p:nvPr>
        </p:nvSpPr>
        <p:spPr>
          <a:xfrm>
            <a:off x="3840480" y="804672"/>
            <a:ext cx="4711446" cy="5248656"/>
          </a:xfrm>
        </p:spPr>
        <p:txBody>
          <a:bodyPr anchor="ctr">
            <a:normAutofit/>
          </a:bodyPr>
          <a:lstStyle/>
          <a:p>
            <a:r>
              <a:rPr lang="en-US" sz="3200" u="sng" dirty="0"/>
              <a:t>Michigan Public Act 530 </a:t>
            </a:r>
          </a:p>
          <a:p>
            <a:r>
              <a:rPr lang="en-US" sz="3600" dirty="0"/>
              <a:t>Does </a:t>
            </a:r>
            <a:r>
              <a:rPr lang="en-US" sz="3600" b="1" u="sng" dirty="0"/>
              <a:t>NOT</a:t>
            </a:r>
            <a:r>
              <a:rPr lang="en-US" sz="3600" dirty="0"/>
              <a:t> exempt purchases related to the regular business of the Post Home – The Bar</a:t>
            </a:r>
          </a:p>
        </p:txBody>
      </p:sp>
    </p:spTree>
    <p:extLst>
      <p:ext uri="{BB962C8B-B14F-4D97-AF65-F5344CB8AC3E}">
        <p14:creationId xmlns:p14="http://schemas.microsoft.com/office/powerpoint/2010/main" val="212267169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US" sz="3500">
                <a:solidFill>
                  <a:srgbClr val="FFFFFF"/>
                </a:solidFill>
              </a:rPr>
              <a:t>Annual Filing Requirements</a:t>
            </a:r>
          </a:p>
        </p:txBody>
      </p:sp>
      <p:graphicFrame>
        <p:nvGraphicFramePr>
          <p:cNvPr id="5" name="Content Placeholder 2">
            <a:extLst>
              <a:ext uri="{FF2B5EF4-FFF2-40B4-BE49-F238E27FC236}">
                <a16:creationId xmlns:a16="http://schemas.microsoft.com/office/drawing/2014/main" id="{88A12070-3F88-43F1-B314-154B838F17B1}"/>
              </a:ext>
            </a:extLst>
          </p:cNvPr>
          <p:cNvGraphicFramePr>
            <a:graphicFrameLocks noGrp="1"/>
          </p:cNvGraphicFramePr>
          <p:nvPr>
            <p:ph idx="1"/>
            <p:extLst>
              <p:ext uri="{D42A27DB-BD31-4B8C-83A1-F6EECF244321}">
                <p14:modId xmlns:p14="http://schemas.microsoft.com/office/powerpoint/2010/main" val="3711414167"/>
              </p:ext>
            </p:extLst>
          </p:nvPr>
        </p:nvGraphicFramePr>
        <p:xfrm>
          <a:off x="777240" y="2514600"/>
          <a:ext cx="7589520" cy="351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0481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US"/>
              <a:t>Blanket Bond (Insurance) Covering Post Officers </a:t>
            </a:r>
          </a:p>
        </p:txBody>
      </p:sp>
      <p:sp>
        <p:nvSpPr>
          <p:cNvPr id="3" name="Content Placeholder 2"/>
          <p:cNvSpPr>
            <a:spLocks noGrp="1"/>
          </p:cNvSpPr>
          <p:nvPr>
            <p:ph idx="1"/>
          </p:nvPr>
        </p:nvSpPr>
        <p:spPr>
          <a:xfrm>
            <a:off x="628650" y="2057400"/>
            <a:ext cx="7886700" cy="3871762"/>
          </a:xfrm>
        </p:spPr>
        <p:txBody>
          <a:bodyPr>
            <a:normAutofit/>
          </a:bodyPr>
          <a:lstStyle/>
          <a:p>
            <a:r>
              <a:rPr lang="en-US"/>
              <a:t>All Posts are required to bond (Insure) their officers handling Post funds</a:t>
            </a:r>
          </a:p>
          <a:p>
            <a:r>
              <a:rPr lang="en-US"/>
              <a:t>Positions Covered</a:t>
            </a:r>
          </a:p>
          <a:p>
            <a:pPr lvl="1"/>
            <a:r>
              <a:rPr lang="en-US" sz="2100"/>
              <a:t>Commander, Adjutant, Finance Officer</a:t>
            </a:r>
          </a:p>
          <a:p>
            <a:r>
              <a:rPr lang="en-US"/>
              <a:t>Coverage up to $2,500</a:t>
            </a:r>
          </a:p>
          <a:p>
            <a:pPr lvl="1"/>
            <a:r>
              <a:rPr lang="en-US" sz="2100"/>
              <a:t>Cost $10</a:t>
            </a:r>
          </a:p>
          <a:p>
            <a:r>
              <a:rPr lang="en-US"/>
              <a:t>Covers the DUES portion remitted to Department </a:t>
            </a:r>
            <a:r>
              <a:rPr lang="en-US" b="1" u="sng"/>
              <a:t>ONLY</a:t>
            </a:r>
          </a:p>
        </p:txBody>
      </p:sp>
    </p:spTree>
    <p:extLst>
      <p:ext uri="{BB962C8B-B14F-4D97-AF65-F5344CB8AC3E}">
        <p14:creationId xmlns:p14="http://schemas.microsoft.com/office/powerpoint/2010/main" val="1427683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sz="3100">
                <a:solidFill>
                  <a:schemeClr val="accent1"/>
                </a:solidFill>
              </a:rPr>
              <a:t>Change in Post Management?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r>
              <a:rPr lang="en-US"/>
              <a:t>Change POC with:</a:t>
            </a:r>
          </a:p>
          <a:p>
            <a:pPr lvl="1"/>
            <a:r>
              <a:rPr lang="en-US" sz="2100"/>
              <a:t>IRS</a:t>
            </a:r>
          </a:p>
          <a:p>
            <a:pPr lvl="2"/>
            <a:r>
              <a:rPr lang="en-US" sz="2100"/>
              <a:t>Tax Exempt Customer Account Services  (877) 829-5500</a:t>
            </a:r>
          </a:p>
          <a:p>
            <a:pPr lvl="2"/>
            <a:r>
              <a:rPr lang="en-US" sz="2100"/>
              <a:t>Business and Specialty Tax Line (EIN) (800) 829-4933</a:t>
            </a:r>
          </a:p>
          <a:p>
            <a:pPr lvl="1"/>
            <a:r>
              <a:rPr lang="en-US" sz="2100"/>
              <a:t>LARA</a:t>
            </a:r>
          </a:p>
          <a:p>
            <a:pPr lvl="2"/>
            <a:r>
              <a:rPr lang="en-US" sz="2100"/>
              <a:t>Corporations, Securities &amp; Commercial Licensing Bureau  (517) 241-6470 or </a:t>
            </a:r>
            <a:r>
              <a:rPr lang="en-US" sz="2100" u="sng">
                <a:hlinkClick r:id="rId2"/>
              </a:rPr>
              <a:t>CorpsMail@michigan.gov</a:t>
            </a:r>
            <a:endParaRPr lang="en-US" sz="2100" u="sng"/>
          </a:p>
          <a:p>
            <a:pPr lvl="1"/>
            <a:r>
              <a:rPr lang="en-US" sz="2100"/>
              <a:t>MI Dept of Treasury – Sales &amp; Use Tax</a:t>
            </a:r>
          </a:p>
          <a:p>
            <a:pPr lvl="2"/>
            <a:r>
              <a:rPr lang="en-US" sz="2100"/>
              <a:t>(517) 636-6925</a:t>
            </a:r>
          </a:p>
          <a:p>
            <a:pPr lvl="2"/>
            <a:r>
              <a:rPr lang="en-US" sz="2100"/>
              <a:t>Log onto Michigan Treasury Online (MTO)</a:t>
            </a:r>
          </a:p>
        </p:txBody>
      </p:sp>
    </p:spTree>
    <p:extLst>
      <p:ext uri="{BB962C8B-B14F-4D97-AF65-F5344CB8AC3E}">
        <p14:creationId xmlns:p14="http://schemas.microsoft.com/office/powerpoint/2010/main" val="645143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2950" y="4642583"/>
            <a:ext cx="7658100" cy="1099845"/>
          </a:xfrm>
        </p:spPr>
        <p:txBody>
          <a:bodyPr vert="horz" lIns="91440" tIns="45720" rIns="91440" bIns="45720" rtlCol="0" anchor="b">
            <a:normAutofit/>
          </a:bodyPr>
          <a:lstStyle/>
          <a:p>
            <a:pPr algn="ctr" defTabSz="914400"/>
            <a:r>
              <a:rPr lang="en-US" sz="6000"/>
              <a:t>End of Session 1</a:t>
            </a:r>
          </a:p>
        </p:txBody>
      </p:sp>
      <p:sp>
        <p:nvSpPr>
          <p:cNvPr id="13" name="Rectangle 12">
            <a:extLst>
              <a:ext uri="{FF2B5EF4-FFF2-40B4-BE49-F238E27FC236}">
                <a16:creationId xmlns:a16="http://schemas.microsoft.com/office/drawing/2014/main" id="{FF638861-22F4-42BD-AB54-580F4FFF9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6">
            <a:extLst>
              <a:ext uri="{FF2B5EF4-FFF2-40B4-BE49-F238E27FC236}">
                <a16:creationId xmlns:a16="http://schemas.microsoft.com/office/drawing/2014/main" id="{6CACE173-0A3A-4306-B76C-60A0714C3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73" y="320843"/>
            <a:ext cx="8661654"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68" y="1018224"/>
            <a:ext cx="2569663" cy="2535552"/>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4152" y="640080"/>
            <a:ext cx="2198949" cy="329184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055" y="1019172"/>
            <a:ext cx="2567741" cy="2533655"/>
          </a:xfrm>
          <a:prstGeom prst="rect">
            <a:avLst/>
          </a:prstGeom>
        </p:spPr>
      </p:pic>
    </p:spTree>
    <p:extLst>
      <p:ext uri="{BB962C8B-B14F-4D97-AF65-F5344CB8AC3E}">
        <p14:creationId xmlns:p14="http://schemas.microsoft.com/office/powerpoint/2010/main" val="97900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a:solidFill>
                  <a:schemeClr val="accent1"/>
                </a:solidFill>
              </a:rPr>
              <a:t>Session 2</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pPr marL="0" indent="0">
              <a:buNone/>
            </a:pPr>
            <a:endParaRPr lang="en-US" dirty="0"/>
          </a:p>
          <a:p>
            <a:pPr marL="0" indent="0">
              <a:buNone/>
            </a:pPr>
            <a:r>
              <a:rPr lang="en-US" sz="5400" dirty="0"/>
              <a:t>INTERMEDIATE</a:t>
            </a:r>
          </a:p>
          <a:p>
            <a:pPr marL="0" indent="0">
              <a:buNone/>
            </a:pPr>
            <a:r>
              <a:rPr lang="en-US" sz="5400" dirty="0"/>
              <a:t>POST FINANCES</a:t>
            </a:r>
          </a:p>
        </p:txBody>
      </p:sp>
    </p:spTree>
    <p:extLst>
      <p:ext uri="{BB962C8B-B14F-4D97-AF65-F5344CB8AC3E}">
        <p14:creationId xmlns:p14="http://schemas.microsoft.com/office/powerpoint/2010/main" val="3561303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a:solidFill>
                  <a:srgbClr val="FFFFFF"/>
                </a:solidFill>
              </a:rPr>
              <a:t>Agenda</a:t>
            </a:r>
          </a:p>
        </p:txBody>
      </p:sp>
      <p:sp>
        <p:nvSpPr>
          <p:cNvPr id="3" name="Content Placeholder 2"/>
          <p:cNvSpPr>
            <a:spLocks noGrp="1"/>
          </p:cNvSpPr>
          <p:nvPr>
            <p:ph idx="1"/>
          </p:nvPr>
        </p:nvSpPr>
        <p:spPr>
          <a:xfrm>
            <a:off x="4567930" y="801866"/>
            <a:ext cx="3979563" cy="5230634"/>
          </a:xfrm>
        </p:spPr>
        <p:txBody>
          <a:bodyPr anchor="ctr">
            <a:normAutofit/>
          </a:bodyPr>
          <a:lstStyle/>
          <a:p>
            <a:r>
              <a:rPr lang="en-US" sz="1900" dirty="0">
                <a:solidFill>
                  <a:srgbClr val="000000"/>
                </a:solidFill>
              </a:rPr>
              <a:t>Annual Filing Requirement Details</a:t>
            </a:r>
          </a:p>
          <a:p>
            <a:pPr lvl="1"/>
            <a:r>
              <a:rPr lang="en-US" sz="1900" dirty="0">
                <a:solidFill>
                  <a:srgbClr val="000000"/>
                </a:solidFill>
              </a:rPr>
              <a:t>IRS Form 990</a:t>
            </a:r>
          </a:p>
          <a:p>
            <a:pPr lvl="1"/>
            <a:r>
              <a:rPr lang="en-US" sz="1900" dirty="0">
                <a:solidFill>
                  <a:srgbClr val="000000"/>
                </a:solidFill>
              </a:rPr>
              <a:t>LARA</a:t>
            </a:r>
          </a:p>
          <a:p>
            <a:r>
              <a:rPr lang="en-US" sz="1900" dirty="0">
                <a:solidFill>
                  <a:srgbClr val="000000"/>
                </a:solidFill>
              </a:rPr>
              <a:t>How do we know if we’re in Compliance?</a:t>
            </a:r>
          </a:p>
          <a:p>
            <a:pPr lvl="1"/>
            <a:r>
              <a:rPr lang="en-US" sz="1900" dirty="0">
                <a:solidFill>
                  <a:srgbClr val="000000"/>
                </a:solidFill>
              </a:rPr>
              <a:t>Verifying Compliance</a:t>
            </a:r>
          </a:p>
          <a:p>
            <a:pPr lvl="2"/>
            <a:r>
              <a:rPr lang="en-US" sz="1900" dirty="0">
                <a:solidFill>
                  <a:srgbClr val="000000"/>
                </a:solidFill>
              </a:rPr>
              <a:t>Included in Group Exemption Letter?</a:t>
            </a:r>
          </a:p>
          <a:p>
            <a:pPr lvl="2"/>
            <a:r>
              <a:rPr lang="en-US" sz="1900" dirty="0">
                <a:solidFill>
                  <a:srgbClr val="000000"/>
                </a:solidFill>
              </a:rPr>
              <a:t>LARA – Are we a Corporation?</a:t>
            </a:r>
          </a:p>
          <a:p>
            <a:pPr lvl="2"/>
            <a:r>
              <a:rPr lang="en-US" sz="1900" dirty="0">
                <a:solidFill>
                  <a:srgbClr val="000000"/>
                </a:solidFill>
              </a:rPr>
              <a:t>What is our Tax Exempt Status?</a:t>
            </a:r>
          </a:p>
          <a:p>
            <a:r>
              <a:rPr lang="en-US" sz="1900" dirty="0">
                <a:solidFill>
                  <a:srgbClr val="000000"/>
                </a:solidFill>
              </a:rPr>
              <a:t>Out of Compliance?</a:t>
            </a:r>
          </a:p>
          <a:p>
            <a:pPr lvl="1"/>
            <a:r>
              <a:rPr lang="en-US" sz="1900" dirty="0">
                <a:solidFill>
                  <a:srgbClr val="000000"/>
                </a:solidFill>
              </a:rPr>
              <a:t>Solutions</a:t>
            </a:r>
          </a:p>
          <a:p>
            <a:r>
              <a:rPr lang="en-US" sz="1900" dirty="0">
                <a:solidFill>
                  <a:srgbClr val="000000"/>
                </a:solidFill>
              </a:rPr>
              <a:t>Unrelated Business Income</a:t>
            </a:r>
          </a:p>
        </p:txBody>
      </p:sp>
    </p:spTree>
    <p:extLst>
      <p:ext uri="{BB962C8B-B14F-4D97-AF65-F5344CB8AC3E}">
        <p14:creationId xmlns:p14="http://schemas.microsoft.com/office/powerpoint/2010/main" val="527614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pPr algn="ctr"/>
            <a:r>
              <a:rPr lang="en-US" sz="3200">
                <a:solidFill>
                  <a:srgbClr val="FFFFFF"/>
                </a:solidFill>
              </a:rPr>
              <a:t>Federal Reporting Requirements</a:t>
            </a:r>
          </a:p>
        </p:txBody>
      </p:sp>
      <p:sp>
        <p:nvSpPr>
          <p:cNvPr id="3" name="Content Placeholder 2"/>
          <p:cNvSpPr>
            <a:spLocks noGrp="1"/>
          </p:cNvSpPr>
          <p:nvPr>
            <p:ph idx="1"/>
          </p:nvPr>
        </p:nvSpPr>
        <p:spPr>
          <a:xfrm>
            <a:off x="3840480" y="804672"/>
            <a:ext cx="4711446" cy="5248656"/>
          </a:xfrm>
        </p:spPr>
        <p:txBody>
          <a:bodyPr anchor="ctr">
            <a:noAutofit/>
          </a:bodyPr>
          <a:lstStyle/>
          <a:p>
            <a:pPr lvl="0"/>
            <a:r>
              <a:rPr lang="en-US" sz="2800" dirty="0"/>
              <a:t>IRS Form 990</a:t>
            </a:r>
          </a:p>
          <a:p>
            <a:pPr lvl="1"/>
            <a:r>
              <a:rPr lang="en-US" sz="2800" dirty="0"/>
              <a:t>Submit </a:t>
            </a:r>
            <a:r>
              <a:rPr lang="en-US" sz="2800" b="1" u="sng" dirty="0"/>
              <a:t>EVERY</a:t>
            </a:r>
            <a:r>
              <a:rPr lang="en-US" sz="2800" dirty="0"/>
              <a:t> Year (Usually 15 May) to maintain Tax Exempt Status</a:t>
            </a:r>
          </a:p>
          <a:p>
            <a:pPr lvl="1"/>
            <a:r>
              <a:rPr lang="en-US" sz="2800" dirty="0"/>
              <a:t>990-N</a:t>
            </a:r>
          </a:p>
          <a:p>
            <a:pPr lvl="2"/>
            <a:r>
              <a:rPr lang="en-US" sz="2800" dirty="0"/>
              <a:t>e-postcard</a:t>
            </a:r>
          </a:p>
          <a:p>
            <a:pPr lvl="1"/>
            <a:r>
              <a:rPr lang="en-US" sz="2800" dirty="0"/>
              <a:t>990-EZ</a:t>
            </a:r>
          </a:p>
          <a:p>
            <a:pPr lvl="2"/>
            <a:r>
              <a:rPr lang="en-US" sz="2800" dirty="0"/>
              <a:t>Not as EZ as the name implies</a:t>
            </a:r>
          </a:p>
          <a:p>
            <a:pPr lvl="1"/>
            <a:r>
              <a:rPr lang="en-US" sz="2800" dirty="0"/>
              <a:t>990</a:t>
            </a:r>
          </a:p>
          <a:p>
            <a:pPr lvl="2"/>
            <a:r>
              <a:rPr lang="en-US" sz="2800" dirty="0"/>
              <a:t>Complex calculations required</a:t>
            </a:r>
          </a:p>
          <a:p>
            <a:pPr lvl="2"/>
            <a:r>
              <a:rPr lang="en-US" sz="2800" dirty="0"/>
              <a:t>Usually involves a Tax Professional</a:t>
            </a:r>
          </a:p>
        </p:txBody>
      </p:sp>
    </p:spTree>
    <p:extLst>
      <p:ext uri="{BB962C8B-B14F-4D97-AF65-F5344CB8AC3E}">
        <p14:creationId xmlns:p14="http://schemas.microsoft.com/office/powerpoint/2010/main" val="1447747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a:solidFill>
                  <a:schemeClr val="accent1"/>
                </a:solidFill>
              </a:rPr>
              <a:t>990-N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pPr lvl="1"/>
            <a:r>
              <a:rPr lang="en-US" sz="2100"/>
              <a:t>Form 990-N</a:t>
            </a:r>
          </a:p>
          <a:p>
            <a:pPr lvl="2"/>
            <a:r>
              <a:rPr lang="en-US" sz="2100"/>
              <a:t>E-Postcard – Came into existence in 2008</a:t>
            </a:r>
          </a:p>
          <a:p>
            <a:pPr lvl="3"/>
            <a:r>
              <a:rPr lang="en-US" sz="2100"/>
              <a:t>Changed Annual Reporting Requirements</a:t>
            </a:r>
          </a:p>
          <a:p>
            <a:pPr lvl="4"/>
            <a:r>
              <a:rPr lang="en-US" sz="2100" u="sng"/>
              <a:t>EVERYONE</a:t>
            </a:r>
            <a:r>
              <a:rPr lang="en-US" sz="2100"/>
              <a:t> must file some form of 990</a:t>
            </a:r>
          </a:p>
          <a:p>
            <a:pPr lvl="3"/>
            <a:r>
              <a:rPr lang="en-US" sz="2100"/>
              <a:t>Very little information required</a:t>
            </a:r>
          </a:p>
          <a:p>
            <a:pPr lvl="4"/>
            <a:r>
              <a:rPr lang="en-US" sz="2100"/>
              <a:t>Basic Organizational Information</a:t>
            </a:r>
          </a:p>
          <a:p>
            <a:pPr lvl="4"/>
            <a:r>
              <a:rPr lang="en-US" sz="2100"/>
              <a:t>Can be filed on-line</a:t>
            </a:r>
          </a:p>
          <a:p>
            <a:pPr lvl="2"/>
            <a:r>
              <a:rPr lang="en-US" sz="2100"/>
              <a:t>Gross Receipts normally less than or equal to $50,000 Average per year (Includes Dues)</a:t>
            </a:r>
          </a:p>
          <a:p>
            <a:endParaRPr lang="en-US" dirty="0"/>
          </a:p>
        </p:txBody>
      </p:sp>
    </p:spTree>
    <p:extLst>
      <p:ext uri="{BB962C8B-B14F-4D97-AF65-F5344CB8AC3E}">
        <p14:creationId xmlns:p14="http://schemas.microsoft.com/office/powerpoint/2010/main" val="366936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a:solidFill>
                  <a:srgbClr val="FFFFFF"/>
                </a:solidFill>
              </a:rPr>
              <a:t>Agenda</a:t>
            </a:r>
          </a:p>
        </p:txBody>
      </p:sp>
      <p:sp>
        <p:nvSpPr>
          <p:cNvPr id="3" name="Content Placeholder 2"/>
          <p:cNvSpPr>
            <a:spLocks noGrp="1"/>
          </p:cNvSpPr>
          <p:nvPr>
            <p:ph idx="1"/>
          </p:nvPr>
        </p:nvSpPr>
        <p:spPr>
          <a:xfrm>
            <a:off x="4567930" y="801866"/>
            <a:ext cx="3979563" cy="5230634"/>
          </a:xfrm>
        </p:spPr>
        <p:txBody>
          <a:bodyPr anchor="ctr">
            <a:normAutofit/>
          </a:bodyPr>
          <a:lstStyle/>
          <a:p>
            <a:r>
              <a:rPr lang="en-US" dirty="0">
                <a:solidFill>
                  <a:srgbClr val="000000"/>
                </a:solidFill>
              </a:rPr>
              <a:t>What is Compliance?</a:t>
            </a:r>
          </a:p>
          <a:p>
            <a:r>
              <a:rPr lang="en-US" dirty="0">
                <a:solidFill>
                  <a:srgbClr val="000000"/>
                </a:solidFill>
              </a:rPr>
              <a:t>New Post Start-up</a:t>
            </a:r>
          </a:p>
          <a:p>
            <a:pPr lvl="1"/>
            <a:r>
              <a:rPr lang="en-US" sz="2100" dirty="0">
                <a:solidFill>
                  <a:srgbClr val="000000"/>
                </a:solidFill>
              </a:rPr>
              <a:t>Legal Organization of Post</a:t>
            </a:r>
          </a:p>
          <a:p>
            <a:pPr lvl="1"/>
            <a:r>
              <a:rPr lang="en-US" sz="2100" dirty="0">
                <a:solidFill>
                  <a:srgbClr val="000000"/>
                </a:solidFill>
              </a:rPr>
              <a:t>Applications Required</a:t>
            </a:r>
          </a:p>
          <a:p>
            <a:pPr lvl="2"/>
            <a:r>
              <a:rPr lang="en-US" sz="2100" dirty="0">
                <a:solidFill>
                  <a:srgbClr val="000000"/>
                </a:solidFill>
              </a:rPr>
              <a:t>LARA – If organizing as a Corporation</a:t>
            </a:r>
          </a:p>
          <a:p>
            <a:pPr lvl="2"/>
            <a:r>
              <a:rPr lang="en-US" sz="2100" dirty="0">
                <a:solidFill>
                  <a:srgbClr val="000000"/>
                </a:solidFill>
              </a:rPr>
              <a:t>EIN</a:t>
            </a:r>
          </a:p>
          <a:p>
            <a:pPr lvl="2"/>
            <a:r>
              <a:rPr lang="en-US" sz="2100" dirty="0">
                <a:solidFill>
                  <a:srgbClr val="000000"/>
                </a:solidFill>
              </a:rPr>
              <a:t>Tax Exempt – 501(c)(19)</a:t>
            </a:r>
          </a:p>
          <a:p>
            <a:pPr lvl="2"/>
            <a:r>
              <a:rPr lang="en-US" sz="2100" dirty="0">
                <a:solidFill>
                  <a:srgbClr val="000000"/>
                </a:solidFill>
              </a:rPr>
              <a:t>Michigan Sales Tax</a:t>
            </a:r>
          </a:p>
          <a:p>
            <a:r>
              <a:rPr lang="en-US" dirty="0">
                <a:solidFill>
                  <a:srgbClr val="000000"/>
                </a:solidFill>
              </a:rPr>
              <a:t>Annual Filing Requirements Overview</a:t>
            </a:r>
          </a:p>
          <a:p>
            <a:pPr lvl="1"/>
            <a:r>
              <a:rPr lang="en-US" sz="2100" dirty="0">
                <a:solidFill>
                  <a:srgbClr val="000000"/>
                </a:solidFill>
              </a:rPr>
              <a:t>990</a:t>
            </a:r>
          </a:p>
          <a:p>
            <a:pPr lvl="1"/>
            <a:r>
              <a:rPr lang="en-US" sz="2100" dirty="0">
                <a:solidFill>
                  <a:srgbClr val="000000"/>
                </a:solidFill>
              </a:rPr>
              <a:t>LARA</a:t>
            </a:r>
          </a:p>
          <a:p>
            <a:pPr lvl="1"/>
            <a:r>
              <a:rPr lang="en-US" sz="2100" dirty="0">
                <a:solidFill>
                  <a:srgbClr val="000000"/>
                </a:solidFill>
              </a:rPr>
              <a:t>Post Officer Insurance</a:t>
            </a:r>
          </a:p>
          <a:p>
            <a:pPr lvl="1"/>
            <a:r>
              <a:rPr lang="en-US" sz="2100" dirty="0">
                <a:solidFill>
                  <a:srgbClr val="000000"/>
                </a:solidFill>
              </a:rPr>
              <a:t>Change in Post Management</a:t>
            </a:r>
          </a:p>
        </p:txBody>
      </p:sp>
    </p:spTree>
    <p:extLst>
      <p:ext uri="{BB962C8B-B14F-4D97-AF65-F5344CB8AC3E}">
        <p14:creationId xmlns:p14="http://schemas.microsoft.com/office/powerpoint/2010/main" val="3357997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647371"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4"/>
          <p:cNvSpPr>
            <a:spLocks noGrp="1"/>
          </p:cNvSpPr>
          <p:nvPr>
            <p:ph type="title"/>
          </p:nvPr>
        </p:nvSpPr>
        <p:spPr>
          <a:xfrm>
            <a:off x="451532" y="2250610"/>
            <a:ext cx="2391675" cy="235424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endParaRPr lang="en-US" sz="2275" kern="1200" dirty="0">
              <a:solidFill>
                <a:srgbClr val="FFFFFF"/>
              </a:solidFill>
              <a:latin typeface="+mj-lt"/>
              <a:ea typeface="+mj-ea"/>
              <a:cs typeface="+mj-cs"/>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05072" y="608330"/>
            <a:ext cx="4355972" cy="5638800"/>
          </a:xfrm>
          <a:prstGeom prst="rect">
            <a:avLst/>
          </a:prstGeom>
        </p:spPr>
      </p:pic>
    </p:spTree>
    <p:extLst>
      <p:ext uri="{BB962C8B-B14F-4D97-AF65-F5344CB8AC3E}">
        <p14:creationId xmlns:p14="http://schemas.microsoft.com/office/powerpoint/2010/main" val="1104413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US"/>
              <a:t>990-EZ</a:t>
            </a:r>
          </a:p>
        </p:txBody>
      </p:sp>
      <p:sp>
        <p:nvSpPr>
          <p:cNvPr id="3" name="Content Placeholder 2"/>
          <p:cNvSpPr>
            <a:spLocks noGrp="1"/>
          </p:cNvSpPr>
          <p:nvPr>
            <p:ph idx="1"/>
          </p:nvPr>
        </p:nvSpPr>
        <p:spPr>
          <a:xfrm>
            <a:off x="628650" y="2057400"/>
            <a:ext cx="7886700" cy="3871762"/>
          </a:xfrm>
        </p:spPr>
        <p:txBody>
          <a:bodyPr>
            <a:normAutofit/>
          </a:bodyPr>
          <a:lstStyle/>
          <a:p>
            <a:pPr lvl="1"/>
            <a:r>
              <a:rPr lang="en-US" sz="3200" dirty="0"/>
              <a:t>Form 990-EZ</a:t>
            </a:r>
          </a:p>
          <a:p>
            <a:pPr lvl="2"/>
            <a:r>
              <a:rPr lang="en-US" sz="3200" dirty="0"/>
              <a:t>Much more financial information required</a:t>
            </a:r>
          </a:p>
          <a:p>
            <a:pPr lvl="2"/>
            <a:r>
              <a:rPr lang="en-US" sz="3200" dirty="0"/>
              <a:t>Gross Receipts &lt;$200,000 (Includes Dues)  AND Total Assets &lt;$500,000</a:t>
            </a:r>
          </a:p>
          <a:p>
            <a:pPr lvl="2"/>
            <a:r>
              <a:rPr lang="en-US" sz="3200" dirty="0"/>
              <a:t>May involve Tax Professional</a:t>
            </a:r>
          </a:p>
        </p:txBody>
      </p:sp>
    </p:spTree>
    <p:extLst>
      <p:ext uri="{BB962C8B-B14F-4D97-AF65-F5344CB8AC3E}">
        <p14:creationId xmlns:p14="http://schemas.microsoft.com/office/powerpoint/2010/main" val="347899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US" sz="3500">
                <a:solidFill>
                  <a:srgbClr val="FFFFFF"/>
                </a:solidFill>
              </a:rPr>
              <a:t>990</a:t>
            </a:r>
          </a:p>
        </p:txBody>
      </p:sp>
      <p:sp>
        <p:nvSpPr>
          <p:cNvPr id="3" name="Content Placeholder 2"/>
          <p:cNvSpPr>
            <a:spLocks noGrp="1"/>
          </p:cNvSpPr>
          <p:nvPr>
            <p:ph idx="1"/>
          </p:nvPr>
        </p:nvSpPr>
        <p:spPr>
          <a:xfrm>
            <a:off x="884419" y="3092970"/>
            <a:ext cx="7375161" cy="2693976"/>
          </a:xfrm>
        </p:spPr>
        <p:txBody>
          <a:bodyPr>
            <a:normAutofit lnSpcReduction="10000"/>
          </a:bodyPr>
          <a:lstStyle/>
          <a:p>
            <a:pPr lvl="1"/>
            <a:r>
              <a:rPr lang="en-US" sz="2800" dirty="0">
                <a:solidFill>
                  <a:srgbClr val="000000"/>
                </a:solidFill>
              </a:rPr>
              <a:t>Form 990</a:t>
            </a:r>
          </a:p>
          <a:p>
            <a:pPr lvl="2"/>
            <a:r>
              <a:rPr lang="en-US" sz="2800" dirty="0">
                <a:solidFill>
                  <a:srgbClr val="000000"/>
                </a:solidFill>
              </a:rPr>
              <a:t>Great deal of detailed financial information required</a:t>
            </a:r>
          </a:p>
          <a:p>
            <a:pPr lvl="2"/>
            <a:r>
              <a:rPr lang="en-US" sz="2800" dirty="0">
                <a:solidFill>
                  <a:srgbClr val="000000"/>
                </a:solidFill>
              </a:rPr>
              <a:t>Usually involves use of CPA or Tax Firm to prepare</a:t>
            </a:r>
          </a:p>
          <a:p>
            <a:pPr lvl="2"/>
            <a:r>
              <a:rPr lang="en-US" sz="2800" dirty="0">
                <a:solidFill>
                  <a:srgbClr val="000000"/>
                </a:solidFill>
              </a:rPr>
              <a:t>Gross Receipts &gt;/=$200,000 OR Total Assets &gt;/=$500,000 (Includes Dues)</a:t>
            </a:r>
          </a:p>
          <a:p>
            <a:endParaRPr lang="en-US" sz="1700" dirty="0">
              <a:solidFill>
                <a:srgbClr val="000000"/>
              </a:solidFill>
            </a:endParaRPr>
          </a:p>
        </p:txBody>
      </p:sp>
    </p:spTree>
    <p:extLst>
      <p:ext uri="{BB962C8B-B14F-4D97-AF65-F5344CB8AC3E}">
        <p14:creationId xmlns:p14="http://schemas.microsoft.com/office/powerpoint/2010/main" val="2028614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lvl="1" algn="ctr" rtl="0">
              <a:spcBef>
                <a:spcPct val="0"/>
              </a:spcBef>
            </a:pPr>
            <a:r>
              <a:rPr lang="en-US" sz="3200">
                <a:solidFill>
                  <a:srgbClr val="FFFFFF"/>
                </a:solidFill>
              </a:rPr>
              <a:t>What happens if we DON’T File a 990?</a:t>
            </a:r>
            <a:br>
              <a:rPr lang="en-US" sz="3200">
                <a:solidFill>
                  <a:srgbClr val="FFFFFF"/>
                </a:solidFill>
              </a:rPr>
            </a:br>
            <a:endParaRPr lang="en-US" sz="3200">
              <a:solidFill>
                <a:srgbClr val="FFFFFF"/>
              </a:solidFill>
            </a:endParaRPr>
          </a:p>
        </p:txBody>
      </p:sp>
      <p:sp>
        <p:nvSpPr>
          <p:cNvPr id="3" name="Content Placeholder 2"/>
          <p:cNvSpPr>
            <a:spLocks noGrp="1"/>
          </p:cNvSpPr>
          <p:nvPr>
            <p:ph idx="1"/>
          </p:nvPr>
        </p:nvSpPr>
        <p:spPr>
          <a:xfrm>
            <a:off x="381001" y="2514600"/>
            <a:ext cx="7878580" cy="2693976"/>
          </a:xfrm>
        </p:spPr>
        <p:txBody>
          <a:bodyPr>
            <a:noAutofit/>
          </a:bodyPr>
          <a:lstStyle/>
          <a:p>
            <a:pPr lvl="2"/>
            <a:r>
              <a:rPr lang="en-US" sz="2400" dirty="0">
                <a:solidFill>
                  <a:srgbClr val="000000"/>
                </a:solidFill>
              </a:rPr>
              <a:t>Don’t file for </a:t>
            </a:r>
            <a:r>
              <a:rPr lang="en-US" sz="2400" u="sng" dirty="0">
                <a:solidFill>
                  <a:srgbClr val="000000"/>
                </a:solidFill>
              </a:rPr>
              <a:t>three consecutive years</a:t>
            </a:r>
            <a:r>
              <a:rPr lang="en-US" sz="2400" dirty="0">
                <a:solidFill>
                  <a:srgbClr val="000000"/>
                </a:solidFill>
              </a:rPr>
              <a:t>, the IRS will Automatically Revoke your Post’s Tax Exempt Status</a:t>
            </a:r>
          </a:p>
          <a:p>
            <a:pPr lvl="2"/>
            <a:r>
              <a:rPr lang="en-US" sz="2400" dirty="0">
                <a:solidFill>
                  <a:srgbClr val="000000"/>
                </a:solidFill>
              </a:rPr>
              <a:t>Donors will NOT be able to deduct contributions from their Income Taxes</a:t>
            </a:r>
          </a:p>
          <a:p>
            <a:pPr lvl="2"/>
            <a:r>
              <a:rPr lang="en-US" sz="2400" dirty="0">
                <a:solidFill>
                  <a:srgbClr val="000000"/>
                </a:solidFill>
              </a:rPr>
              <a:t>Post will have to pay Income Tax on their profits</a:t>
            </a:r>
          </a:p>
          <a:p>
            <a:pPr lvl="3"/>
            <a:r>
              <a:rPr lang="en-US" sz="2400" dirty="0">
                <a:solidFill>
                  <a:srgbClr val="000000"/>
                </a:solidFill>
              </a:rPr>
              <a:t>If a Corporation, Post will have to file Corporate Tax Return, Form 1120</a:t>
            </a:r>
          </a:p>
          <a:p>
            <a:pPr lvl="2"/>
            <a:r>
              <a:rPr lang="en-US" sz="2400" dirty="0">
                <a:solidFill>
                  <a:srgbClr val="000000"/>
                </a:solidFill>
              </a:rPr>
              <a:t>If Post owns Real Property, would no longer be exempt from Property Taxes in Michigan</a:t>
            </a:r>
          </a:p>
        </p:txBody>
      </p:sp>
    </p:spTree>
    <p:extLst>
      <p:ext uri="{BB962C8B-B14F-4D97-AF65-F5344CB8AC3E}">
        <p14:creationId xmlns:p14="http://schemas.microsoft.com/office/powerpoint/2010/main" val="560434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US" sz="3500">
                <a:solidFill>
                  <a:srgbClr val="FFFFFF"/>
                </a:solidFill>
              </a:rPr>
              <a:t>LARA Annual Report</a:t>
            </a:r>
          </a:p>
        </p:txBody>
      </p:sp>
      <p:graphicFrame>
        <p:nvGraphicFramePr>
          <p:cNvPr id="5" name="Content Placeholder 2">
            <a:extLst>
              <a:ext uri="{FF2B5EF4-FFF2-40B4-BE49-F238E27FC236}">
                <a16:creationId xmlns:a16="http://schemas.microsoft.com/office/drawing/2014/main" id="{EE21736D-954D-4770-9234-3787F495AB13}"/>
              </a:ext>
            </a:extLst>
          </p:cNvPr>
          <p:cNvGraphicFramePr>
            <a:graphicFrameLocks noGrp="1"/>
          </p:cNvGraphicFramePr>
          <p:nvPr>
            <p:ph idx="1"/>
            <p:extLst>
              <p:ext uri="{D42A27DB-BD31-4B8C-83A1-F6EECF244321}">
                <p14:modId xmlns:p14="http://schemas.microsoft.com/office/powerpoint/2010/main" val="3621498745"/>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0394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US" sz="3500">
                <a:solidFill>
                  <a:srgbClr val="FFFFFF"/>
                </a:solidFill>
              </a:rPr>
              <a:t>Are We in Compliance?</a:t>
            </a:r>
          </a:p>
        </p:txBody>
      </p:sp>
      <p:sp>
        <p:nvSpPr>
          <p:cNvPr id="3" name="Content Placeholder 2"/>
          <p:cNvSpPr>
            <a:spLocks noGrp="1"/>
          </p:cNvSpPr>
          <p:nvPr>
            <p:ph idx="1"/>
          </p:nvPr>
        </p:nvSpPr>
        <p:spPr>
          <a:xfrm>
            <a:off x="884419" y="3092970"/>
            <a:ext cx="7375161" cy="2693976"/>
          </a:xfrm>
        </p:spPr>
        <p:txBody>
          <a:bodyPr>
            <a:noAutofit/>
          </a:bodyPr>
          <a:lstStyle/>
          <a:p>
            <a:r>
              <a:rPr lang="en-US" sz="2800" dirty="0">
                <a:solidFill>
                  <a:srgbClr val="000000"/>
                </a:solidFill>
              </a:rPr>
              <a:t>Included in National’s Group Exemption Letter?</a:t>
            </a:r>
          </a:p>
          <a:p>
            <a:pPr lvl="1"/>
            <a:r>
              <a:rPr lang="en-US" sz="2800" dirty="0">
                <a:solidFill>
                  <a:srgbClr val="000000"/>
                </a:solidFill>
                <a:hlinkClick r:id="rId3"/>
              </a:rPr>
              <a:t>http://www.michiganlegion.org/assets/einstatusforpostsasofsept2016.pdf</a:t>
            </a:r>
            <a:endParaRPr lang="en-US" sz="2800" dirty="0">
              <a:solidFill>
                <a:srgbClr val="000000"/>
              </a:solidFill>
            </a:endParaRPr>
          </a:p>
          <a:p>
            <a:r>
              <a:rPr lang="en-US" sz="2800" dirty="0">
                <a:solidFill>
                  <a:srgbClr val="000000"/>
                </a:solidFill>
              </a:rPr>
              <a:t>Inclusion in this Listing does NOT verify the status of your Tax Exempt Status</a:t>
            </a:r>
          </a:p>
          <a:p>
            <a:r>
              <a:rPr lang="en-US" sz="2800" dirty="0">
                <a:solidFill>
                  <a:srgbClr val="000000"/>
                </a:solidFill>
              </a:rPr>
              <a:t>Exclusion from this listing does NOT necessarily mean your are not Tax Exempt</a:t>
            </a:r>
          </a:p>
        </p:txBody>
      </p:sp>
    </p:spTree>
    <p:extLst>
      <p:ext uri="{BB962C8B-B14F-4D97-AF65-F5344CB8AC3E}">
        <p14:creationId xmlns:p14="http://schemas.microsoft.com/office/powerpoint/2010/main" val="2400621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US" sz="3500">
                <a:solidFill>
                  <a:srgbClr val="FFFFFF"/>
                </a:solidFill>
              </a:rPr>
              <a:t>Are we a Corporation?</a:t>
            </a:r>
          </a:p>
        </p:txBody>
      </p:sp>
      <p:graphicFrame>
        <p:nvGraphicFramePr>
          <p:cNvPr id="5" name="Content Placeholder 2">
            <a:extLst>
              <a:ext uri="{FF2B5EF4-FFF2-40B4-BE49-F238E27FC236}">
                <a16:creationId xmlns:a16="http://schemas.microsoft.com/office/drawing/2014/main" id="{1F9BE19B-B0C9-43EE-B4B6-1D827B7A0BBB}"/>
              </a:ext>
            </a:extLst>
          </p:cNvPr>
          <p:cNvGraphicFramePr>
            <a:graphicFrameLocks noGrp="1"/>
          </p:cNvGraphicFramePr>
          <p:nvPr>
            <p:ph idx="1"/>
            <p:extLst>
              <p:ext uri="{D42A27DB-BD31-4B8C-83A1-F6EECF244321}">
                <p14:modId xmlns:p14="http://schemas.microsoft.com/office/powerpoint/2010/main" val="3067551629"/>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324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US" sz="3500">
                <a:solidFill>
                  <a:srgbClr val="FFFFFF"/>
                </a:solidFill>
              </a:rPr>
              <a:t>What is our Tax Exempt Status?</a:t>
            </a:r>
          </a:p>
        </p:txBody>
      </p:sp>
      <p:graphicFrame>
        <p:nvGraphicFramePr>
          <p:cNvPr id="5" name="Content Placeholder 2">
            <a:extLst>
              <a:ext uri="{FF2B5EF4-FFF2-40B4-BE49-F238E27FC236}">
                <a16:creationId xmlns:a16="http://schemas.microsoft.com/office/drawing/2014/main" id="{2E0E21D2-8762-4146-88EE-0D73B4AB0A32}"/>
              </a:ext>
            </a:extLst>
          </p:cNvPr>
          <p:cNvGraphicFramePr>
            <a:graphicFrameLocks noGrp="1"/>
          </p:cNvGraphicFramePr>
          <p:nvPr>
            <p:ph idx="1"/>
            <p:extLst>
              <p:ext uri="{D42A27DB-BD31-4B8C-83A1-F6EECF244321}">
                <p14:modId xmlns:p14="http://schemas.microsoft.com/office/powerpoint/2010/main" val="1492649249"/>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1237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a:normAutofit/>
          </a:bodyPr>
          <a:lstStyle/>
          <a:p>
            <a:pPr lvl="2" rtl="0">
              <a:spcBef>
                <a:spcPct val="0"/>
              </a:spcBef>
            </a:pPr>
            <a:r>
              <a:rPr lang="en-US" sz="2400" dirty="0"/>
              <a:t>How do we get our Tax Exempt Status Reinstated?</a:t>
            </a:r>
            <a:br>
              <a:rPr lang="en-US" sz="2400" dirty="0"/>
            </a:br>
            <a:endParaRPr lang="en-US" sz="2400" dirty="0"/>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04800" y="2575034"/>
            <a:ext cx="4191000" cy="3462228"/>
          </a:xfrm>
        </p:spPr>
        <p:txBody>
          <a:bodyPr>
            <a:normAutofit/>
          </a:bodyPr>
          <a:lstStyle/>
          <a:p>
            <a:r>
              <a:rPr lang="en-US" sz="2400" dirty="0"/>
              <a:t>If your Post’s Tax Exempt Status has been revoked, the IRS has a procedure in place to apply for reinstatement</a:t>
            </a:r>
          </a:p>
          <a:p>
            <a:pPr lvl="3"/>
            <a:r>
              <a:rPr lang="en-US" sz="2400" dirty="0"/>
              <a:t>Post is now on it’s own with the IRS</a:t>
            </a:r>
          </a:p>
          <a:p>
            <a:pPr lvl="3"/>
            <a:r>
              <a:rPr lang="en-US" sz="2400" dirty="0"/>
              <a:t>All the Judge Advocate’s Letters in the world won’t help</a:t>
            </a:r>
          </a:p>
          <a:p>
            <a:endParaRPr lang="en-US" sz="1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695" r="3505"/>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101437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a:solidFill>
                  <a:schemeClr val="accent1"/>
                </a:solidFill>
              </a:rPr>
              <a:t>How do we get our Tax Exempt Status Reinstated?</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pPr marL="457200" lvl="1" indent="0">
              <a:buNone/>
            </a:pPr>
            <a:endParaRPr lang="en-US" sz="2100" dirty="0"/>
          </a:p>
          <a:p>
            <a:pPr lvl="2"/>
            <a:r>
              <a:rPr lang="en-US" sz="2100" dirty="0"/>
              <a:t>Complete IRS Form 1024 (Application for Recognition of Exemption OMB No. 1545-0057 Under Section 501(a))</a:t>
            </a:r>
          </a:p>
          <a:p>
            <a:pPr lvl="3"/>
            <a:r>
              <a:rPr lang="en-US" sz="2100" dirty="0">
                <a:hlinkClick r:id="rId2"/>
              </a:rPr>
              <a:t>https://www.irs.gov/charities-non-profits/automatic-revocation-of-exemption</a:t>
            </a:r>
            <a:endParaRPr lang="en-US" sz="2100" dirty="0"/>
          </a:p>
          <a:p>
            <a:pPr lvl="2"/>
            <a:r>
              <a:rPr lang="en-US" sz="2100" dirty="0"/>
              <a:t>Requires substantial time, effort, and documentation to complete</a:t>
            </a:r>
          </a:p>
          <a:p>
            <a:pPr lvl="2"/>
            <a:r>
              <a:rPr lang="en-US" sz="2100" dirty="0"/>
              <a:t>Submitter must pay at least $600 User Fee</a:t>
            </a:r>
          </a:p>
          <a:p>
            <a:pPr lvl="2"/>
            <a:r>
              <a:rPr lang="en-US" sz="2100" dirty="0"/>
              <a:t>May take multiple attempts and substantial amount of time</a:t>
            </a:r>
          </a:p>
          <a:p>
            <a:pPr lvl="2"/>
            <a:r>
              <a:rPr lang="en-US" sz="2100" dirty="0"/>
              <a:t>Not Guaranteed</a:t>
            </a:r>
          </a:p>
          <a:p>
            <a:endParaRPr lang="en-US" dirty="0"/>
          </a:p>
        </p:txBody>
      </p:sp>
    </p:spTree>
    <p:extLst>
      <p:ext uri="{BB962C8B-B14F-4D97-AF65-F5344CB8AC3E}">
        <p14:creationId xmlns:p14="http://schemas.microsoft.com/office/powerpoint/2010/main" val="3010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a:t>Compliance</a:t>
            </a:r>
          </a:p>
        </p:txBody>
      </p:sp>
      <p:sp>
        <p:nvSpPr>
          <p:cNvPr id="3" name="Content Placeholder 2"/>
          <p:cNvSpPr>
            <a:spLocks noGrp="1"/>
          </p:cNvSpPr>
          <p:nvPr>
            <p:ph idx="1"/>
          </p:nvPr>
        </p:nvSpPr>
        <p:spPr>
          <a:xfrm>
            <a:off x="852321" y="2227943"/>
            <a:ext cx="5033221" cy="3788227"/>
          </a:xfrm>
        </p:spPr>
        <p:txBody>
          <a:bodyPr anchor="ctr">
            <a:normAutofit/>
          </a:bodyPr>
          <a:lstStyle/>
          <a:p>
            <a:r>
              <a:rPr lang="en-US"/>
              <a:t>To be in Compliance, a Post must submit ALL Federal and State mandated Applications and Reports on a timely basis, as required by their individual circumstances.  This also includes providing National with the Post’s EIN via the Judge Advocate Letter, so the Post will be included in The American Legion’s Group Exemption Letter.</a:t>
            </a:r>
          </a:p>
          <a:p>
            <a:endParaRPr lang="en-US"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Presentation with Checklist">
            <a:extLst>
              <a:ext uri="{FF2B5EF4-FFF2-40B4-BE49-F238E27FC236}">
                <a16:creationId xmlns:a16="http://schemas.microsoft.com/office/drawing/2014/main" id="{9874ED8C-F6EB-402C-B312-55B21695DAD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3590570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US"/>
              <a:t>Unrelated Business Income</a:t>
            </a:r>
          </a:p>
        </p:txBody>
      </p:sp>
      <p:sp>
        <p:nvSpPr>
          <p:cNvPr id="3" name="Content Placeholder 2"/>
          <p:cNvSpPr>
            <a:spLocks noGrp="1"/>
          </p:cNvSpPr>
          <p:nvPr>
            <p:ph idx="1"/>
          </p:nvPr>
        </p:nvSpPr>
        <p:spPr>
          <a:xfrm>
            <a:off x="628650" y="2057400"/>
            <a:ext cx="7886700" cy="3871762"/>
          </a:xfrm>
        </p:spPr>
        <p:txBody>
          <a:bodyPr>
            <a:normAutofit/>
          </a:bodyPr>
          <a:lstStyle/>
          <a:p>
            <a:r>
              <a:rPr lang="en-US"/>
              <a:t>Even though an organization is recognized as tax exempt, it still may be liable for tax on its </a:t>
            </a:r>
            <a:r>
              <a:rPr lang="en-US" u="sng">
                <a:hlinkClick r:id="rId2"/>
              </a:rPr>
              <a:t>unrelated business income</a:t>
            </a:r>
            <a:r>
              <a:rPr lang="en-US"/>
              <a:t>.  For </a:t>
            </a:r>
            <a:r>
              <a:rPr lang="en-US" u="sng">
                <a:hlinkClick r:id="rId3"/>
              </a:rPr>
              <a:t>most organizations</a:t>
            </a:r>
            <a:r>
              <a:rPr lang="en-US"/>
              <a:t>, unrelated business income is income from a trade or business, regularly carried on, that is not substantially related to the charitable, educational, or other purpose that is the basis of the organization's exempt purpose or function.  </a:t>
            </a:r>
          </a:p>
        </p:txBody>
      </p:sp>
    </p:spTree>
    <p:extLst>
      <p:ext uri="{BB962C8B-B14F-4D97-AF65-F5344CB8AC3E}">
        <p14:creationId xmlns:p14="http://schemas.microsoft.com/office/powerpoint/2010/main" val="1569661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US" sz="3500">
                <a:solidFill>
                  <a:srgbClr val="FFFFFF"/>
                </a:solidFill>
              </a:rPr>
              <a:t>Unrelated Business Income</a:t>
            </a:r>
          </a:p>
        </p:txBody>
      </p:sp>
      <p:graphicFrame>
        <p:nvGraphicFramePr>
          <p:cNvPr id="16" name="Content Placeholder 2">
            <a:extLst>
              <a:ext uri="{FF2B5EF4-FFF2-40B4-BE49-F238E27FC236}">
                <a16:creationId xmlns:a16="http://schemas.microsoft.com/office/drawing/2014/main" id="{A1ACBF71-2761-44AB-B2D1-5D9D592B7EBA}"/>
              </a:ext>
            </a:extLst>
          </p:cNvPr>
          <p:cNvGraphicFramePr>
            <a:graphicFrameLocks noGrp="1"/>
          </p:cNvGraphicFramePr>
          <p:nvPr>
            <p:ph idx="1"/>
            <p:extLst>
              <p:ext uri="{D42A27DB-BD31-4B8C-83A1-F6EECF244321}">
                <p14:modId xmlns:p14="http://schemas.microsoft.com/office/powerpoint/2010/main" val="1904971440"/>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7657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a:solidFill>
                  <a:srgbClr val="FFFFFF"/>
                </a:solidFill>
              </a:rPr>
              <a:t>Exceptions to Unrelated Business Income Rules</a:t>
            </a:r>
          </a:p>
        </p:txBody>
      </p:sp>
      <p:sp>
        <p:nvSpPr>
          <p:cNvPr id="16" name="Content Placeholder 2"/>
          <p:cNvSpPr>
            <a:spLocks noGrp="1"/>
          </p:cNvSpPr>
          <p:nvPr>
            <p:ph idx="1"/>
          </p:nvPr>
        </p:nvSpPr>
        <p:spPr>
          <a:xfrm>
            <a:off x="4567930" y="801866"/>
            <a:ext cx="3979563" cy="5230634"/>
          </a:xfrm>
        </p:spPr>
        <p:txBody>
          <a:bodyPr anchor="ctr">
            <a:normAutofit/>
          </a:bodyPr>
          <a:lstStyle/>
          <a:p>
            <a:r>
              <a:rPr lang="en-US">
                <a:solidFill>
                  <a:srgbClr val="000000"/>
                </a:solidFill>
              </a:rPr>
              <a:t>Conducting any game of chance by a nonprofit organization in the state of North Dakota…..</a:t>
            </a:r>
          </a:p>
          <a:p>
            <a:pPr lvl="1"/>
            <a:r>
              <a:rPr lang="en-US" sz="2100">
                <a:solidFill>
                  <a:srgbClr val="000000"/>
                </a:solidFill>
              </a:rPr>
              <a:t>Exception Does NOT Apply - We’re in MICHIGAN</a:t>
            </a:r>
          </a:p>
          <a:p>
            <a:endParaRPr lang="en-US">
              <a:solidFill>
                <a:srgbClr val="000000"/>
              </a:solidFill>
            </a:endParaRPr>
          </a:p>
          <a:p>
            <a:r>
              <a:rPr lang="en-US">
                <a:solidFill>
                  <a:srgbClr val="000000"/>
                </a:solidFill>
              </a:rPr>
              <a:t>Conducting a trade or business that consists of Bingo games</a:t>
            </a:r>
          </a:p>
          <a:p>
            <a:endParaRPr lang="en-US">
              <a:solidFill>
                <a:srgbClr val="000000"/>
              </a:solidFill>
            </a:endParaRPr>
          </a:p>
        </p:txBody>
      </p:sp>
    </p:spTree>
    <p:extLst>
      <p:ext uri="{BB962C8B-B14F-4D97-AF65-F5344CB8AC3E}">
        <p14:creationId xmlns:p14="http://schemas.microsoft.com/office/powerpoint/2010/main" val="3634549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D2AA9EB-ACE2-48F8-8185-792EE94134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83095" cy="6858000"/>
          </a:xfrm>
          <a:prstGeom prst="rect">
            <a:avLst/>
          </a:prstGeom>
          <a:gradFill>
            <a:gsLst>
              <a:gs pos="0">
                <a:schemeClr val="accent1">
                  <a:lumMod val="100000"/>
                  <a:alpha val="72000"/>
                </a:schemeClr>
              </a:gs>
              <a:gs pos="25000">
                <a:schemeClr val="accent1">
                  <a:alpha val="55000"/>
                </a:schemeClr>
              </a:gs>
              <a:gs pos="94000">
                <a:schemeClr val="bg2">
                  <a:lumMod val="75000"/>
                  <a:alpha val="90000"/>
                </a:schemeClr>
              </a:gs>
              <a:gs pos="100000">
                <a:schemeClr val="bg2">
                  <a:lumMod val="75000"/>
                  <a:alpha val="9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Picture 17">
            <a:extLst>
              <a:ext uri="{FF2B5EF4-FFF2-40B4-BE49-F238E27FC236}">
                <a16:creationId xmlns:a16="http://schemas.microsoft.com/office/drawing/2014/main" id="{59D7A164-22E7-4B37-B0E3-935FC9C3143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000"/>
          <a:stretch/>
        </p:blipFill>
        <p:spPr>
          <a:xfrm flipH="1">
            <a:off x="0" y="0"/>
            <a:ext cx="9143999" cy="6858000"/>
          </a:xfrm>
          <a:prstGeom prst="rect">
            <a:avLst/>
          </a:prstGeom>
        </p:spPr>
      </p:pic>
      <p:sp>
        <p:nvSpPr>
          <p:cNvPr id="20" name="Freeform 67">
            <a:extLst>
              <a:ext uri="{FF2B5EF4-FFF2-40B4-BE49-F238E27FC236}">
                <a16:creationId xmlns:a16="http://schemas.microsoft.com/office/drawing/2014/main" id="{730F02D6-D4A4-42E5-A722-43B088C7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51" y="4199595"/>
            <a:ext cx="3177287" cy="26508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Oval 21">
            <a:extLst>
              <a:ext uri="{FF2B5EF4-FFF2-40B4-BE49-F238E27FC236}">
                <a16:creationId xmlns:a16="http://schemas.microsoft.com/office/drawing/2014/main" id="{F2C965BE-B8BF-4344-8E81-62E0BFE4C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3391" y="2872080"/>
            <a:ext cx="2788232" cy="2788232"/>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5673090" y="5372781"/>
            <a:ext cx="3250361" cy="1090538"/>
          </a:xfrm>
        </p:spPr>
        <p:txBody>
          <a:bodyPr>
            <a:normAutofit/>
          </a:bodyPr>
          <a:lstStyle/>
          <a:p>
            <a:r>
              <a:rPr lang="en-US" sz="3000">
                <a:solidFill>
                  <a:srgbClr val="000000"/>
                </a:solidFill>
              </a:rPr>
              <a:t>End of Session 2</a:t>
            </a:r>
          </a:p>
        </p:txBody>
      </p:sp>
      <p:sp>
        <p:nvSpPr>
          <p:cNvPr id="24" name="Freeform 65">
            <a:extLst>
              <a:ext uri="{FF2B5EF4-FFF2-40B4-BE49-F238E27FC236}">
                <a16:creationId xmlns:a16="http://schemas.microsoft.com/office/drawing/2014/main" id="{122DB9C1-63F1-47FD-BE8D-08903F853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90922" cy="3465907"/>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61" y="142837"/>
            <a:ext cx="2439550" cy="240716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37" y="4802657"/>
            <a:ext cx="1941612" cy="1915839"/>
          </a:xfrm>
          <a:prstGeom prst="rect">
            <a:avLst/>
          </a:prstGeom>
        </p:spPr>
      </p:pic>
      <p:pic>
        <p:nvPicPr>
          <p:cNvPr id="11"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635" y="3321310"/>
            <a:ext cx="1270898" cy="1902542"/>
          </a:xfrm>
          <a:prstGeom prst="rect">
            <a:avLst/>
          </a:prstGeom>
        </p:spPr>
      </p:pic>
      <p:sp>
        <p:nvSpPr>
          <p:cNvPr id="13" name="Content Placeholder 12">
            <a:extLst>
              <a:ext uri="{FF2B5EF4-FFF2-40B4-BE49-F238E27FC236}">
                <a16:creationId xmlns:a16="http://schemas.microsoft.com/office/drawing/2014/main" id="{9A9B1098-1BEC-4242-B0EE-019859C82B4B}"/>
              </a:ext>
            </a:extLst>
          </p:cNvPr>
          <p:cNvSpPr>
            <a:spLocks noGrp="1"/>
          </p:cNvSpPr>
          <p:nvPr>
            <p:ph idx="1"/>
          </p:nvPr>
        </p:nvSpPr>
        <p:spPr>
          <a:xfrm>
            <a:off x="5673350" y="213573"/>
            <a:ext cx="3250101" cy="3465907"/>
          </a:xfrm>
        </p:spPr>
        <p:txBody>
          <a:bodyPr anchor="ctr">
            <a:normAutofit/>
          </a:bodyPr>
          <a:lstStyle/>
          <a:p>
            <a:endParaRPr lang="en-US" sz="1500">
              <a:solidFill>
                <a:srgbClr val="000000"/>
              </a:solidFill>
            </a:endParaRPr>
          </a:p>
        </p:txBody>
      </p:sp>
    </p:spTree>
    <p:extLst>
      <p:ext uri="{BB962C8B-B14F-4D97-AF65-F5344CB8AC3E}">
        <p14:creationId xmlns:p14="http://schemas.microsoft.com/office/powerpoint/2010/main" val="4177341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US" sz="3500">
                <a:solidFill>
                  <a:srgbClr val="FFFFFF"/>
                </a:solidFill>
              </a:rPr>
              <a:t>Session 3</a:t>
            </a:r>
          </a:p>
        </p:txBody>
      </p:sp>
      <p:graphicFrame>
        <p:nvGraphicFramePr>
          <p:cNvPr id="44" name="Content Placeholder 2">
            <a:extLst>
              <a:ext uri="{FF2B5EF4-FFF2-40B4-BE49-F238E27FC236}">
                <a16:creationId xmlns:a16="http://schemas.microsoft.com/office/drawing/2014/main" id="{2395AE46-1B8B-49C4-9968-2E75A0DFF25E}"/>
              </a:ext>
            </a:extLst>
          </p:cNvPr>
          <p:cNvGraphicFramePr>
            <a:graphicFrameLocks noGrp="1"/>
          </p:cNvGraphicFramePr>
          <p:nvPr>
            <p:ph idx="1"/>
            <p:extLst>
              <p:ext uri="{D42A27DB-BD31-4B8C-83A1-F6EECF244321}">
                <p14:modId xmlns:p14="http://schemas.microsoft.com/office/powerpoint/2010/main" val="339438765"/>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7576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US" sz="3500">
                <a:solidFill>
                  <a:srgbClr val="FFFFFF"/>
                </a:solidFill>
              </a:rPr>
              <a:t>Agenda</a:t>
            </a:r>
          </a:p>
        </p:txBody>
      </p:sp>
      <p:graphicFrame>
        <p:nvGraphicFramePr>
          <p:cNvPr id="16" name="Content Placeholder 2">
            <a:extLst>
              <a:ext uri="{FF2B5EF4-FFF2-40B4-BE49-F238E27FC236}">
                <a16:creationId xmlns:a16="http://schemas.microsoft.com/office/drawing/2014/main" id="{3E6D7DE5-0C7B-4670-AAFE-1AC671AB1C01}"/>
              </a:ext>
            </a:extLst>
          </p:cNvPr>
          <p:cNvGraphicFramePr>
            <a:graphicFrameLocks noGrp="1"/>
          </p:cNvGraphicFramePr>
          <p:nvPr>
            <p:ph idx="1"/>
            <p:extLst>
              <p:ext uri="{D42A27DB-BD31-4B8C-83A1-F6EECF244321}">
                <p14:modId xmlns:p14="http://schemas.microsoft.com/office/powerpoint/2010/main" val="3221291289"/>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4813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a:solidFill>
                  <a:srgbClr val="FFFFFF"/>
                </a:solidFill>
              </a:rPr>
              <a:t>Formation of a New Post</a:t>
            </a:r>
          </a:p>
        </p:txBody>
      </p:sp>
      <p:sp>
        <p:nvSpPr>
          <p:cNvPr id="3" name="Content Placeholder 2"/>
          <p:cNvSpPr>
            <a:spLocks noGrp="1"/>
          </p:cNvSpPr>
          <p:nvPr>
            <p:ph idx="1"/>
          </p:nvPr>
        </p:nvSpPr>
        <p:spPr>
          <a:xfrm>
            <a:off x="4567930" y="801866"/>
            <a:ext cx="3979563" cy="5230634"/>
          </a:xfrm>
        </p:spPr>
        <p:txBody>
          <a:bodyPr anchor="ctr">
            <a:normAutofit/>
          </a:bodyPr>
          <a:lstStyle/>
          <a:p>
            <a:pPr lvl="0"/>
            <a:r>
              <a:rPr lang="en-US" dirty="0">
                <a:solidFill>
                  <a:srgbClr val="000000"/>
                </a:solidFill>
              </a:rPr>
              <a:t>Apply for Charter</a:t>
            </a:r>
          </a:p>
          <a:p>
            <a:pPr lvl="0"/>
            <a:r>
              <a:rPr lang="en-US" dirty="0">
                <a:solidFill>
                  <a:srgbClr val="000000"/>
                </a:solidFill>
              </a:rPr>
              <a:t>Decide Legal Organization of Post</a:t>
            </a:r>
          </a:p>
          <a:p>
            <a:pPr lvl="1"/>
            <a:r>
              <a:rPr lang="en-US" sz="2100" dirty="0">
                <a:solidFill>
                  <a:srgbClr val="000000"/>
                </a:solidFill>
              </a:rPr>
              <a:t>Charitable Organization  (Not a Corporation)</a:t>
            </a:r>
          </a:p>
          <a:p>
            <a:pPr lvl="1"/>
            <a:r>
              <a:rPr lang="en-US" sz="2100" dirty="0">
                <a:solidFill>
                  <a:srgbClr val="000000"/>
                </a:solidFill>
              </a:rPr>
              <a:t>Corporation</a:t>
            </a:r>
          </a:p>
          <a:p>
            <a:pPr lvl="2"/>
            <a:r>
              <a:rPr lang="en-US" sz="2100" dirty="0">
                <a:solidFill>
                  <a:srgbClr val="000000"/>
                </a:solidFill>
              </a:rPr>
              <a:t>Submit Articles of Incorporation to Michigan Department of Licensing &amp; Regulatory Affairs (LARA), Corporations Division</a:t>
            </a:r>
          </a:p>
          <a:p>
            <a:pPr lvl="3"/>
            <a:r>
              <a:rPr lang="en-US" sz="2100" dirty="0">
                <a:solidFill>
                  <a:srgbClr val="000000"/>
                </a:solidFill>
              </a:rPr>
              <a:t>Annual Fee Required</a:t>
            </a:r>
          </a:p>
          <a:p>
            <a:pPr lvl="3"/>
            <a:r>
              <a:rPr lang="en-US" sz="2100" dirty="0">
                <a:solidFill>
                  <a:srgbClr val="000000"/>
                </a:solidFill>
              </a:rPr>
              <a:t>May Require Legal Assistance</a:t>
            </a:r>
          </a:p>
          <a:p>
            <a:pPr lvl="3"/>
            <a:r>
              <a:rPr lang="en-US" sz="2100" dirty="0">
                <a:solidFill>
                  <a:srgbClr val="000000"/>
                </a:solidFill>
              </a:rPr>
              <a:t>LARA Filing has NOTHING to do with your Tax Exempt Status</a:t>
            </a:r>
          </a:p>
          <a:p>
            <a:endParaRPr lang="en-US" dirty="0">
              <a:solidFill>
                <a:srgbClr val="000000"/>
              </a:solidFill>
            </a:endParaRPr>
          </a:p>
        </p:txBody>
      </p:sp>
    </p:spTree>
    <p:extLst>
      <p:ext uri="{BB962C8B-B14F-4D97-AF65-F5344CB8AC3E}">
        <p14:creationId xmlns:p14="http://schemas.microsoft.com/office/powerpoint/2010/main" val="417765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US" sz="3500">
                <a:solidFill>
                  <a:srgbClr val="FFFFFF"/>
                </a:solidFill>
              </a:rPr>
              <a:t>The Basics</a:t>
            </a:r>
          </a:p>
        </p:txBody>
      </p:sp>
      <p:sp>
        <p:nvSpPr>
          <p:cNvPr id="3" name="Content Placeholder 2"/>
          <p:cNvSpPr>
            <a:spLocks noGrp="1"/>
          </p:cNvSpPr>
          <p:nvPr>
            <p:ph idx="1"/>
          </p:nvPr>
        </p:nvSpPr>
        <p:spPr>
          <a:xfrm>
            <a:off x="884419" y="3092970"/>
            <a:ext cx="7375161" cy="2693976"/>
          </a:xfrm>
        </p:spPr>
        <p:txBody>
          <a:bodyPr>
            <a:normAutofit/>
          </a:bodyPr>
          <a:lstStyle/>
          <a:p>
            <a:pPr lvl="0"/>
            <a:r>
              <a:rPr lang="en-US" sz="1400">
                <a:solidFill>
                  <a:srgbClr val="000000"/>
                </a:solidFill>
              </a:rPr>
              <a:t>Apply for EIN (Tax ID Number)</a:t>
            </a:r>
          </a:p>
          <a:p>
            <a:pPr lvl="1"/>
            <a:r>
              <a:rPr lang="en-US" sz="1400">
                <a:solidFill>
                  <a:srgbClr val="000000"/>
                </a:solidFill>
              </a:rPr>
              <a:t>Mail or Fax IRS Form SS-4</a:t>
            </a:r>
          </a:p>
          <a:p>
            <a:pPr lvl="2"/>
            <a:r>
              <a:rPr lang="en-US" sz="1400">
                <a:solidFill>
                  <a:srgbClr val="000000"/>
                </a:solidFill>
                <a:hlinkClick r:id="rId3"/>
              </a:rPr>
              <a:t>https://www.irs.gov/pub/irs-pdf/fss4.pdf</a:t>
            </a:r>
            <a:endParaRPr lang="en-US" sz="1400">
              <a:solidFill>
                <a:srgbClr val="000000"/>
              </a:solidFill>
            </a:endParaRPr>
          </a:p>
          <a:p>
            <a:pPr lvl="1"/>
            <a:endParaRPr lang="en-US" sz="1400">
              <a:solidFill>
                <a:srgbClr val="000000"/>
              </a:solidFill>
            </a:endParaRPr>
          </a:p>
          <a:p>
            <a:pPr lvl="1"/>
            <a:r>
              <a:rPr lang="en-US" sz="1400">
                <a:solidFill>
                  <a:srgbClr val="000000"/>
                </a:solidFill>
              </a:rPr>
              <a:t>Apply On-line</a:t>
            </a:r>
          </a:p>
          <a:p>
            <a:pPr lvl="2"/>
            <a:r>
              <a:rPr lang="en-US" sz="1400">
                <a:solidFill>
                  <a:srgbClr val="000000"/>
                </a:solidFill>
                <a:hlinkClick r:id="rId4"/>
              </a:rPr>
              <a:t>https://www.irs.gov/businesses/small-businesses-self-employed/apply-for-an-employer-identification-number-ein-online</a:t>
            </a:r>
            <a:endParaRPr lang="en-US" sz="1400">
              <a:solidFill>
                <a:srgbClr val="000000"/>
              </a:solidFill>
            </a:endParaRPr>
          </a:p>
          <a:p>
            <a:pPr lvl="2"/>
            <a:endParaRPr lang="en-US" sz="1400">
              <a:solidFill>
                <a:srgbClr val="000000"/>
              </a:solidFill>
            </a:endParaRPr>
          </a:p>
          <a:p>
            <a:pPr lvl="1"/>
            <a:r>
              <a:rPr lang="en-US" sz="1400">
                <a:solidFill>
                  <a:srgbClr val="000000"/>
                </a:solidFill>
              </a:rPr>
              <a:t>Indicate Type of Entity</a:t>
            </a:r>
          </a:p>
          <a:p>
            <a:pPr lvl="2"/>
            <a:r>
              <a:rPr lang="en-US" sz="1400">
                <a:solidFill>
                  <a:srgbClr val="000000"/>
                </a:solidFill>
              </a:rPr>
              <a:t>Corporation</a:t>
            </a:r>
          </a:p>
          <a:p>
            <a:pPr lvl="2"/>
            <a:r>
              <a:rPr lang="en-US" sz="1400">
                <a:solidFill>
                  <a:srgbClr val="000000"/>
                </a:solidFill>
              </a:rPr>
              <a:t>Other Nonprofit Organization (Not a Corporation)</a:t>
            </a:r>
          </a:p>
          <a:p>
            <a:pPr lvl="0"/>
            <a:endParaRPr lang="en-US" sz="1400">
              <a:solidFill>
                <a:srgbClr val="000000"/>
              </a:solidFill>
            </a:endParaRPr>
          </a:p>
          <a:p>
            <a:endParaRPr lang="en-US" sz="1400">
              <a:solidFill>
                <a:srgbClr val="000000"/>
              </a:solidFill>
            </a:endParaRPr>
          </a:p>
        </p:txBody>
      </p:sp>
    </p:spTree>
    <p:extLst>
      <p:ext uri="{BB962C8B-B14F-4D97-AF65-F5344CB8AC3E}">
        <p14:creationId xmlns:p14="http://schemas.microsoft.com/office/powerpoint/2010/main" val="51503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a:solidFill>
                  <a:srgbClr val="FFFFFF"/>
                </a:solidFill>
              </a:rPr>
              <a:t>Become Tax Exempt</a:t>
            </a:r>
          </a:p>
        </p:txBody>
      </p:sp>
      <p:sp>
        <p:nvSpPr>
          <p:cNvPr id="3" name="Content Placeholder 2"/>
          <p:cNvSpPr>
            <a:spLocks noGrp="1"/>
          </p:cNvSpPr>
          <p:nvPr>
            <p:ph idx="1"/>
          </p:nvPr>
        </p:nvSpPr>
        <p:spPr>
          <a:xfrm>
            <a:off x="4567930" y="801866"/>
            <a:ext cx="3979563" cy="5230634"/>
          </a:xfrm>
        </p:spPr>
        <p:txBody>
          <a:bodyPr anchor="ctr">
            <a:normAutofit/>
          </a:bodyPr>
          <a:lstStyle/>
          <a:p>
            <a:pPr lvl="0"/>
            <a:r>
              <a:rPr lang="en-US" sz="1900" dirty="0">
                <a:solidFill>
                  <a:srgbClr val="000000"/>
                </a:solidFill>
              </a:rPr>
              <a:t>What is a 501(c)(19) Organization?</a:t>
            </a:r>
          </a:p>
          <a:p>
            <a:pPr lvl="1"/>
            <a:r>
              <a:rPr lang="en-US" sz="1900" dirty="0">
                <a:solidFill>
                  <a:srgbClr val="000000"/>
                </a:solidFill>
              </a:rPr>
              <a:t>A post, Organization, Auxiliary Unit, etc., of past or present members of the Armed Forces of the United States </a:t>
            </a:r>
          </a:p>
          <a:p>
            <a:pPr lvl="2"/>
            <a:r>
              <a:rPr lang="en-US" sz="1900" dirty="0">
                <a:solidFill>
                  <a:srgbClr val="000000"/>
                </a:solidFill>
              </a:rPr>
              <a:t>Contributors may be able to deduct contributions to your Post from their Income Taxes</a:t>
            </a:r>
          </a:p>
          <a:p>
            <a:pPr lvl="2"/>
            <a:r>
              <a:rPr lang="en-US" sz="1900" dirty="0">
                <a:solidFill>
                  <a:srgbClr val="000000"/>
                </a:solidFill>
              </a:rPr>
              <a:t>No Income Tax liability on income generated from the nonprofit activities of the Post (Fundraisers, etc.)</a:t>
            </a:r>
          </a:p>
          <a:p>
            <a:pPr lvl="2"/>
            <a:r>
              <a:rPr lang="en-US" sz="1900" dirty="0">
                <a:solidFill>
                  <a:srgbClr val="000000"/>
                </a:solidFill>
              </a:rPr>
              <a:t>If Post owns Real Property, may be exempt from paying Property Taxes in Michigan</a:t>
            </a:r>
          </a:p>
          <a:p>
            <a:pPr lvl="2"/>
            <a:r>
              <a:rPr lang="en-US" sz="1900" dirty="0">
                <a:solidFill>
                  <a:srgbClr val="000000"/>
                </a:solidFill>
              </a:rPr>
              <a:t>Exempt from Paying Sales Tax on items purchased for charitable purposes</a:t>
            </a:r>
          </a:p>
          <a:p>
            <a:pPr lvl="1"/>
            <a:endParaRPr lang="en-US" sz="1900" dirty="0">
              <a:solidFill>
                <a:srgbClr val="000000"/>
              </a:solidFill>
            </a:endParaRPr>
          </a:p>
        </p:txBody>
      </p:sp>
    </p:spTree>
    <p:extLst>
      <p:ext uri="{BB962C8B-B14F-4D97-AF65-F5344CB8AC3E}">
        <p14:creationId xmlns:p14="http://schemas.microsoft.com/office/powerpoint/2010/main" val="239301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a:solidFill>
                  <a:schemeClr val="accent1"/>
                </a:solidFill>
              </a:rPr>
              <a:t>501(c)(19)…</a:t>
            </a:r>
          </a:p>
        </p:txBody>
      </p:sp>
      <p:cxnSp>
        <p:nvCxnSpPr>
          <p:cNvPr id="21" name="Straight Connector 2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Autofit/>
          </a:bodyPr>
          <a:lstStyle/>
          <a:p>
            <a:pPr fontAlgn="base"/>
            <a:r>
              <a:rPr lang="en-US" sz="1600" dirty="0"/>
              <a:t>Must be operated exclusively for one or more of the following purposes:</a:t>
            </a:r>
          </a:p>
          <a:p>
            <a:pPr lvl="1" fontAlgn="base"/>
            <a:r>
              <a:rPr lang="en-US" sz="1600" dirty="0"/>
              <a:t>To promote the social welfare of the community (e.g., to promote the common good and general welfare of the people of the community)</a:t>
            </a:r>
          </a:p>
          <a:p>
            <a:pPr lvl="1" fontAlgn="base"/>
            <a:r>
              <a:rPr lang="en-US" sz="1600" dirty="0"/>
              <a:t>To assist disabled and needy war veterans and members of the United States Armed Forces and their dependents - and the widows and orphans of deceased veterans</a:t>
            </a:r>
          </a:p>
          <a:p>
            <a:pPr lvl="1" fontAlgn="base"/>
            <a:r>
              <a:rPr lang="en-US" sz="1600" dirty="0"/>
              <a:t>To provide entertainment, care, and assistance to hospitalized veterans or members of the United States Armed Forces</a:t>
            </a:r>
          </a:p>
          <a:p>
            <a:pPr lvl="1" fontAlgn="base"/>
            <a:r>
              <a:rPr lang="en-US" sz="1600" dirty="0"/>
              <a:t>To carry on programs to perpetuate the memory of deceased veterans and members of the United States Armed Forces and comfort their survivors</a:t>
            </a:r>
          </a:p>
          <a:p>
            <a:pPr lvl="1" fontAlgn="base"/>
            <a:r>
              <a:rPr lang="en-US" sz="1600" dirty="0"/>
              <a:t>To conduct programs for religious, charitable, scientific, literary or educational purposes</a:t>
            </a:r>
          </a:p>
          <a:p>
            <a:pPr lvl="1" fontAlgn="base"/>
            <a:r>
              <a:rPr lang="en-US" sz="1600" dirty="0"/>
              <a:t>To sponsor or participate in activities of a patriotic nature</a:t>
            </a:r>
          </a:p>
          <a:p>
            <a:pPr lvl="1" fontAlgn="base"/>
            <a:r>
              <a:rPr lang="en-US" sz="1600" dirty="0"/>
              <a:t>To provide insurance benefits for members or their dependents or</a:t>
            </a:r>
          </a:p>
          <a:p>
            <a:pPr lvl="1" fontAlgn="base"/>
            <a:r>
              <a:rPr lang="en-US" sz="1600" dirty="0"/>
              <a:t>To provide social and recreational activities for members</a:t>
            </a:r>
          </a:p>
        </p:txBody>
      </p:sp>
    </p:spTree>
    <p:extLst>
      <p:ext uri="{BB962C8B-B14F-4D97-AF65-F5344CB8AC3E}">
        <p14:creationId xmlns:p14="http://schemas.microsoft.com/office/powerpoint/2010/main" val="3618859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US"/>
              <a:t>Become Tax Exempt</a:t>
            </a:r>
          </a:p>
        </p:txBody>
      </p:sp>
      <p:sp>
        <p:nvSpPr>
          <p:cNvPr id="3" name="Content Placeholder 2"/>
          <p:cNvSpPr>
            <a:spLocks noGrp="1"/>
          </p:cNvSpPr>
          <p:nvPr>
            <p:ph idx="1"/>
          </p:nvPr>
        </p:nvSpPr>
        <p:spPr>
          <a:xfrm>
            <a:off x="628650" y="2057400"/>
            <a:ext cx="7886700" cy="3871762"/>
          </a:xfrm>
        </p:spPr>
        <p:txBody>
          <a:bodyPr>
            <a:normAutofit/>
          </a:bodyPr>
          <a:lstStyle/>
          <a:p>
            <a:pPr lvl="1"/>
            <a:endParaRPr lang="en-US" sz="2100" dirty="0"/>
          </a:p>
          <a:p>
            <a:pPr lvl="1"/>
            <a:r>
              <a:rPr lang="en-US" sz="2100" dirty="0"/>
              <a:t>Easy Method</a:t>
            </a:r>
          </a:p>
          <a:p>
            <a:pPr lvl="2"/>
            <a:r>
              <a:rPr lang="en-US" sz="2100" dirty="0"/>
              <a:t>Submit Judge Advocate’s Letter to National Headquarters to include the Post’s EIN in the Group Exemption Letter</a:t>
            </a:r>
          </a:p>
          <a:p>
            <a:pPr lvl="2"/>
            <a:r>
              <a:rPr lang="en-US" sz="2100" dirty="0"/>
              <a:t>Once included in Group Exemption Letter, IRS will classify the Post as a 501(c)(19) as a subordinate of National</a:t>
            </a:r>
          </a:p>
          <a:p>
            <a:pPr lvl="2"/>
            <a:r>
              <a:rPr lang="en-US" sz="2100" dirty="0">
                <a:hlinkClick r:id="rId2"/>
              </a:rPr>
              <a:t>http://michiganlegion.org/finances---taxes.html</a:t>
            </a:r>
            <a:endParaRPr lang="en-US" sz="2100" dirty="0"/>
          </a:p>
          <a:p>
            <a:pPr marL="914400" lvl="2" indent="0">
              <a:buNone/>
            </a:pPr>
            <a:endParaRPr lang="en-US" sz="2100" dirty="0"/>
          </a:p>
          <a:p>
            <a:endParaRPr lang="en-US" dirty="0"/>
          </a:p>
        </p:txBody>
      </p:sp>
    </p:spTree>
    <p:extLst>
      <p:ext uri="{BB962C8B-B14F-4D97-AF65-F5344CB8AC3E}">
        <p14:creationId xmlns:p14="http://schemas.microsoft.com/office/powerpoint/2010/main" val="1017829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4217</TotalTime>
  <Words>2270</Words>
  <Application>Microsoft Office PowerPoint</Application>
  <PresentationFormat>On-screen Show (4:3)</PresentationFormat>
  <Paragraphs>256</Paragraphs>
  <Slides>45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American Legion Department of Michigan</vt:lpstr>
      <vt:lpstr>Session 1</vt:lpstr>
      <vt:lpstr>Agenda</vt:lpstr>
      <vt:lpstr>Compliance</vt:lpstr>
      <vt:lpstr>Formation of a New Post</vt:lpstr>
      <vt:lpstr>The Basics</vt:lpstr>
      <vt:lpstr>Become Tax Exempt</vt:lpstr>
      <vt:lpstr>501(c)(19)…</vt:lpstr>
      <vt:lpstr>Become Tax Exempt</vt:lpstr>
      <vt:lpstr>Become Tax Exempt</vt:lpstr>
      <vt:lpstr>Become Tax Exempt</vt:lpstr>
      <vt:lpstr>Bank Account</vt:lpstr>
      <vt:lpstr>Michigan Sales Tax on SALES</vt:lpstr>
      <vt:lpstr>Michigan Sales Tax</vt:lpstr>
      <vt:lpstr>Fundraising Events - Exemption</vt:lpstr>
      <vt:lpstr>Fundraising Events - Exemption</vt:lpstr>
      <vt:lpstr>Michigan Sales Tax on PURCHASES</vt:lpstr>
      <vt:lpstr>Michigan Sales Tax on PURCHASES</vt:lpstr>
      <vt:lpstr>Michigan Sales Tax on PURCHASES</vt:lpstr>
      <vt:lpstr>Michigan Sales Tax on PURCHASES</vt:lpstr>
      <vt:lpstr>Michigan Sales Tax on PURCHASES</vt:lpstr>
      <vt:lpstr>Annual Filing Requirements</vt:lpstr>
      <vt:lpstr>Blanket Bond (Insurance) Covering Post Officers </vt:lpstr>
      <vt:lpstr>Change in Post Management?</vt:lpstr>
      <vt:lpstr>End of Session 1</vt:lpstr>
      <vt:lpstr>Session 2</vt:lpstr>
      <vt:lpstr>Agenda</vt:lpstr>
      <vt:lpstr>Federal Reporting Requirements</vt:lpstr>
      <vt:lpstr>990-N</vt:lpstr>
      <vt:lpstr>PowerPoint Presentation</vt:lpstr>
      <vt:lpstr>990-EZ</vt:lpstr>
      <vt:lpstr>990</vt:lpstr>
      <vt:lpstr>What happens if we DON’T File a 990? </vt:lpstr>
      <vt:lpstr>LARA Annual Report</vt:lpstr>
      <vt:lpstr>Are We in Compliance?</vt:lpstr>
      <vt:lpstr>Are we a Corporation?</vt:lpstr>
      <vt:lpstr>What is our Tax Exempt Status?</vt:lpstr>
      <vt:lpstr>How do we get our Tax Exempt Status Reinstated? </vt:lpstr>
      <vt:lpstr>How do we get our Tax Exempt Status Reinstated?</vt:lpstr>
      <vt:lpstr>Unrelated Business Income</vt:lpstr>
      <vt:lpstr>Unrelated Business Income</vt:lpstr>
      <vt:lpstr>Exceptions to Unrelated Business Income Rules</vt:lpstr>
      <vt:lpstr>End of Session 2</vt:lpstr>
      <vt:lpstr>Session 3</vt:lpstr>
      <vt:lpstr>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Legion Department of Michigan</dc:title>
  <dc:creator>Mark Sutton</dc:creator>
  <cp:lastModifiedBy>Brian Mohlman</cp:lastModifiedBy>
  <cp:revision>24</cp:revision>
  <dcterms:created xsi:type="dcterms:W3CDTF">2018-09-18T22:04:28Z</dcterms:created>
  <dcterms:modified xsi:type="dcterms:W3CDTF">2021-03-25T17:57:15Z</dcterms:modified>
</cp:coreProperties>
</file>